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3" r:id="rId2"/>
    <p:sldId id="264" r:id="rId3"/>
    <p:sldId id="268" r:id="rId4"/>
    <p:sldId id="258" r:id="rId5"/>
    <p:sldId id="266" r:id="rId6"/>
    <p:sldId id="267" r:id="rId7"/>
    <p:sldId id="270" r:id="rId8"/>
    <p:sldId id="260" r:id="rId9"/>
    <p:sldId id="262"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ael Banham" initials="RB" lastIdx="1" clrIdx="0">
    <p:extLst>
      <p:ext uri="{19B8F6BF-5375-455C-9EA6-DF929625EA0E}">
        <p15:presenceInfo xmlns:p15="http://schemas.microsoft.com/office/powerpoint/2012/main" userId="S-1-5-21-3496944173-3115013906-277933121-10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9900"/>
    <a:srgbClr val="FFCC00"/>
    <a:srgbClr val="33CC33"/>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29" autoAdjust="0"/>
    <p:restoredTop sz="88674" autoAdjust="0"/>
  </p:normalViewPr>
  <p:slideViewPr>
    <p:cSldViewPr snapToGrid="0">
      <p:cViewPr varScale="1">
        <p:scale>
          <a:sx n="101" d="100"/>
          <a:sy n="101" d="100"/>
        </p:scale>
        <p:origin x="1320"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2851"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1-19T18:06:35.449" idx="1">
    <p:pos x="10" y="10"/>
    <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1A8B3-57CC-4376-BC12-2CC75A7064A2}" type="datetimeFigureOut">
              <a:rPr lang="en-GB" smtClean="0"/>
              <a:t>22/11/2021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A861D3-564D-4AB6-A27B-D84B7BCF2BC3}" type="slidenum">
              <a:rPr lang="en-GB" smtClean="0"/>
              <a:t>‹#›</a:t>
            </a:fld>
            <a:endParaRPr lang="en-GB"/>
          </a:p>
        </p:txBody>
      </p:sp>
    </p:spTree>
    <p:extLst>
      <p:ext uri="{BB962C8B-B14F-4D97-AF65-F5344CB8AC3E}">
        <p14:creationId xmlns:p14="http://schemas.microsoft.com/office/powerpoint/2010/main" val="3227637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A861D3-564D-4AB6-A27B-D84B7BCF2BC3}" type="slidenum">
              <a:rPr lang="en-GB" smtClean="0"/>
              <a:t>1</a:t>
            </a:fld>
            <a:endParaRPr lang="en-GB"/>
          </a:p>
        </p:txBody>
      </p:sp>
    </p:spTree>
    <p:extLst>
      <p:ext uri="{BB962C8B-B14F-4D97-AF65-F5344CB8AC3E}">
        <p14:creationId xmlns:p14="http://schemas.microsoft.com/office/powerpoint/2010/main" val="313685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sz="1200" kern="1200" dirty="0" err="1">
                <a:solidFill>
                  <a:schemeClr val="tx1"/>
                </a:solidFill>
                <a:effectLst/>
                <a:latin typeface="+mn-lt"/>
                <a:ea typeface="+mn-ea"/>
                <a:cs typeface="+mn-cs"/>
              </a:rPr>
              <a:t>Wandle</a:t>
            </a:r>
            <a:r>
              <a:rPr lang="en-GB" sz="1200" kern="1200" dirty="0">
                <a:solidFill>
                  <a:schemeClr val="tx1"/>
                </a:solidFill>
                <a:effectLst/>
                <a:latin typeface="+mn-lt"/>
                <a:ea typeface="+mn-ea"/>
                <a:cs typeface="+mn-cs"/>
              </a:rPr>
              <a:t> and Little Sutton English Hubs – in top 5% of country for outcomes in Y1 screening Little </a:t>
            </a:r>
          </a:p>
          <a:p>
            <a:pPr marL="228600" indent="-228600">
              <a:buAutoNum type="arabicParenR"/>
            </a:pPr>
            <a:r>
              <a:rPr lang="en-GB" sz="1200" kern="1200" dirty="0">
                <a:solidFill>
                  <a:schemeClr val="tx1"/>
                </a:solidFill>
                <a:effectLst/>
                <a:latin typeface="+mn-lt"/>
                <a:ea typeface="+mn-ea"/>
                <a:cs typeface="+mn-cs"/>
              </a:rPr>
              <a:t>Complete teaching programme meeting all the expectations of the National Curriculum, the Ofsted Deep Dive into reading and preparing your children to go beyond the expectations of the Phonics Screening Check. </a:t>
            </a:r>
          </a:p>
          <a:p>
            <a:pPr marL="228600" indent="-228600">
              <a:buAutoNum type="arabicParenR"/>
            </a:pPr>
            <a:r>
              <a:rPr lang="en-US" sz="1200" kern="1200" dirty="0">
                <a:solidFill>
                  <a:schemeClr val="tx1"/>
                </a:solidFill>
                <a:effectLst/>
                <a:latin typeface="+mn-lt"/>
                <a:ea typeface="+mn-ea"/>
                <a:cs typeface="+mn-cs"/>
              </a:rPr>
              <a:t>Draws on research about </a:t>
            </a:r>
            <a:r>
              <a:rPr lang="en-GB" sz="1200" kern="1200" dirty="0">
                <a:solidFill>
                  <a:schemeClr val="tx1"/>
                </a:solidFill>
                <a:effectLst/>
                <a:latin typeface="+mn-lt"/>
                <a:ea typeface="+mn-ea"/>
                <a:cs typeface="+mn-cs"/>
              </a:rPr>
              <a:t>how to ensure learning stays in children’s long term memory and how best to enable children to apply their learning to become highly competent readers. </a:t>
            </a:r>
          </a:p>
          <a:p>
            <a:pPr marL="228600" indent="-228600">
              <a:buAutoNum type="arabicParenR"/>
            </a:pPr>
            <a:r>
              <a:rPr lang="en-GB" sz="1200" kern="1200" dirty="0">
                <a:solidFill>
                  <a:schemeClr val="tx1"/>
                </a:solidFill>
                <a:effectLst/>
                <a:latin typeface="+mn-lt"/>
                <a:ea typeface="+mn-ea"/>
                <a:cs typeface="+mn-cs"/>
              </a:rPr>
              <a:t>all children in the class learn the same content at the same time and it applies the principle of all the children keeping up. </a:t>
            </a:r>
            <a:endParaRPr lang="en-GB" dirty="0"/>
          </a:p>
        </p:txBody>
      </p:sp>
      <p:sp>
        <p:nvSpPr>
          <p:cNvPr id="4" name="Slide Number Placeholder 3"/>
          <p:cNvSpPr>
            <a:spLocks noGrp="1"/>
          </p:cNvSpPr>
          <p:nvPr>
            <p:ph type="sldNum" sz="quarter" idx="5"/>
          </p:nvPr>
        </p:nvSpPr>
        <p:spPr/>
        <p:txBody>
          <a:bodyPr/>
          <a:lstStyle/>
          <a:p>
            <a:fld id="{C4A861D3-564D-4AB6-A27B-D84B7BCF2BC3}" type="slidenum">
              <a:rPr lang="en-GB" smtClean="0"/>
              <a:t>2</a:t>
            </a:fld>
            <a:endParaRPr lang="en-GB"/>
          </a:p>
        </p:txBody>
      </p:sp>
    </p:spTree>
    <p:extLst>
      <p:ext uri="{BB962C8B-B14F-4D97-AF65-F5344CB8AC3E}">
        <p14:creationId xmlns:p14="http://schemas.microsoft.com/office/powerpoint/2010/main" val="2496538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sz="1200" kern="1200" dirty="0">
                <a:solidFill>
                  <a:schemeClr val="tx1"/>
                </a:solidFill>
                <a:effectLst/>
                <a:latin typeface="+mn-lt"/>
                <a:ea typeface="+mn-ea"/>
                <a:cs typeface="+mn-cs"/>
              </a:rPr>
              <a:t>This means that phonics knowledge needs to be embedded in long-term memory so that its application becomes automatic. Repeated, spaced practice is by far the most effective way of transferring knowledge from short- to long-term memory. </a:t>
            </a:r>
          </a:p>
          <a:p>
            <a:pPr marL="228600" indent="-228600">
              <a:buAutoNum type="arabicParenR"/>
            </a:pPr>
            <a:r>
              <a:rPr lang="en-GB" sz="1200" kern="1200" dirty="0">
                <a:solidFill>
                  <a:schemeClr val="tx1"/>
                </a:solidFill>
                <a:effectLst/>
                <a:latin typeface="+mn-lt"/>
                <a:ea typeface="+mn-ea"/>
                <a:cs typeface="+mn-cs"/>
              </a:rPr>
              <a:t>Effective phonics teaching offers repeated practice at the point of learning and returns to practise the same elements again at intervals over an extended period, which develops automaticity.</a:t>
            </a:r>
          </a:p>
          <a:p>
            <a:pPr marL="228600" indent="-228600">
              <a:buAutoNum type="arabicParenR"/>
            </a:pPr>
            <a:r>
              <a:rPr lang="en-GB" sz="1200" kern="1200" dirty="0">
                <a:solidFill>
                  <a:schemeClr val="tx1"/>
                </a:solidFill>
                <a:effectLst/>
                <a:latin typeface="+mn-lt"/>
                <a:ea typeface="+mn-ea"/>
                <a:cs typeface="+mn-cs"/>
              </a:rPr>
              <a:t>Practice makes permanent like any well trodden path</a:t>
            </a:r>
          </a:p>
        </p:txBody>
      </p:sp>
      <p:sp>
        <p:nvSpPr>
          <p:cNvPr id="4" name="Slide Number Placeholder 3"/>
          <p:cNvSpPr>
            <a:spLocks noGrp="1"/>
          </p:cNvSpPr>
          <p:nvPr>
            <p:ph type="sldNum" sz="quarter" idx="5"/>
          </p:nvPr>
        </p:nvSpPr>
        <p:spPr/>
        <p:txBody>
          <a:bodyPr/>
          <a:lstStyle/>
          <a:p>
            <a:fld id="{C4A861D3-564D-4AB6-A27B-D84B7BCF2BC3}" type="slidenum">
              <a:rPr lang="en-GB" smtClean="0"/>
              <a:t>3</a:t>
            </a:fld>
            <a:endParaRPr lang="en-GB"/>
          </a:p>
        </p:txBody>
      </p:sp>
    </p:spTree>
    <p:extLst>
      <p:ext uri="{BB962C8B-B14F-4D97-AF65-F5344CB8AC3E}">
        <p14:creationId xmlns:p14="http://schemas.microsoft.com/office/powerpoint/2010/main" val="98423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A861D3-564D-4AB6-A27B-D84B7BCF2BC3}" type="slidenum">
              <a:rPr lang="en-GB" smtClean="0"/>
              <a:t>4</a:t>
            </a:fld>
            <a:endParaRPr lang="en-GB"/>
          </a:p>
        </p:txBody>
      </p:sp>
    </p:spTree>
    <p:extLst>
      <p:ext uri="{BB962C8B-B14F-4D97-AF65-F5344CB8AC3E}">
        <p14:creationId xmlns:p14="http://schemas.microsoft.com/office/powerpoint/2010/main" val="3146962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sz="1200" kern="1200" dirty="0">
                <a:solidFill>
                  <a:schemeClr val="tx1"/>
                </a:solidFill>
                <a:effectLst/>
                <a:latin typeface="+mn-lt"/>
                <a:ea typeface="+mn-ea"/>
                <a:cs typeface="+mn-cs"/>
              </a:rPr>
              <a:t>second week of the Autumn term to help establish routines and set up behaviours for learning. </a:t>
            </a:r>
          </a:p>
          <a:p>
            <a:pPr marL="228600" indent="-228600">
              <a:buAutoNum type="arabicParenR"/>
            </a:pPr>
            <a:r>
              <a:rPr lang="en-GB" sz="1200" kern="1200" dirty="0">
                <a:solidFill>
                  <a:schemeClr val="tx1"/>
                </a:solidFill>
                <a:effectLst/>
                <a:latin typeface="+mn-lt"/>
                <a:ea typeface="+mn-ea"/>
                <a:cs typeface="+mn-cs"/>
              </a:rPr>
              <a:t>All children should progress through the GPCs in order. </a:t>
            </a:r>
          </a:p>
          <a:p>
            <a:pPr marL="228600" indent="-228600">
              <a:buAutoNum type="arabicParenR"/>
            </a:pPr>
            <a:r>
              <a:rPr lang="en-GB" sz="1200" kern="1200" dirty="0">
                <a:solidFill>
                  <a:schemeClr val="tx1"/>
                </a:solidFill>
                <a:effectLst/>
                <a:latin typeface="+mn-lt"/>
                <a:ea typeface="+mn-ea"/>
                <a:cs typeface="+mn-cs"/>
              </a:rPr>
              <a:t>Some children may take longer to learn to blend. They should not be deprived of learning new GPCs. Instead, every effort should be put in place to give these children additional daily blending practice.</a:t>
            </a:r>
          </a:p>
          <a:p>
            <a:pPr marL="228600" indent="-228600">
              <a:buAutoNum type="arabicParenR"/>
            </a:pPr>
            <a:r>
              <a:rPr lang="en-GB" sz="1200" kern="1200" dirty="0">
                <a:solidFill>
                  <a:schemeClr val="tx1"/>
                </a:solidFill>
                <a:effectLst/>
                <a:latin typeface="+mn-lt"/>
                <a:ea typeface="+mn-ea"/>
                <a:cs typeface="+mn-cs"/>
              </a:rPr>
              <a:t>Spring term children who are not blending need additional daily blending practice. Each step of the reading process is fully secured before moving on and children always get the teacher-led blending practice before reading any words independently</a:t>
            </a:r>
            <a:endParaRPr lang="en-GB" dirty="0"/>
          </a:p>
        </p:txBody>
      </p:sp>
      <p:sp>
        <p:nvSpPr>
          <p:cNvPr id="4" name="Slide Number Placeholder 3"/>
          <p:cNvSpPr>
            <a:spLocks noGrp="1"/>
          </p:cNvSpPr>
          <p:nvPr>
            <p:ph type="sldNum" sz="quarter" idx="5"/>
          </p:nvPr>
        </p:nvSpPr>
        <p:spPr/>
        <p:txBody>
          <a:bodyPr/>
          <a:lstStyle/>
          <a:p>
            <a:fld id="{C4A861D3-564D-4AB6-A27B-D84B7BCF2BC3}" type="slidenum">
              <a:rPr lang="en-GB" smtClean="0"/>
              <a:t>5</a:t>
            </a:fld>
            <a:endParaRPr lang="en-GB"/>
          </a:p>
        </p:txBody>
      </p:sp>
    </p:spTree>
    <p:extLst>
      <p:ext uri="{BB962C8B-B14F-4D97-AF65-F5344CB8AC3E}">
        <p14:creationId xmlns:p14="http://schemas.microsoft.com/office/powerpoint/2010/main" val="1887334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sz="1200" kern="1200" dirty="0">
                <a:solidFill>
                  <a:schemeClr val="tx1"/>
                </a:solidFill>
                <a:effectLst/>
                <a:latin typeface="+mn-lt"/>
                <a:ea typeface="+mn-ea"/>
                <a:cs typeface="+mn-cs"/>
              </a:rPr>
              <a:t>Summer term assessments from Reception to identify gaps in learning for classes and individuals. This will ensure that all children are secure before they start learning the Phase 5 GPCs. </a:t>
            </a:r>
          </a:p>
          <a:p>
            <a:pPr marL="228600" indent="-228600">
              <a:buAutoNum type="arabicParenR"/>
            </a:pPr>
            <a:r>
              <a:rPr lang="en-GB" sz="1200" kern="1200" dirty="0">
                <a:solidFill>
                  <a:schemeClr val="tx1"/>
                </a:solidFill>
                <a:effectLst/>
                <a:latin typeface="+mn-lt"/>
                <a:ea typeface="+mn-ea"/>
                <a:cs typeface="+mn-cs"/>
              </a:rPr>
              <a:t>We can learn from the considerable research in maths mastery, which identifies that differentiation is not through subject content, but through urgent intervention for those children who are not meeting objectives and, for those who have rapidly grasped the concept, enrichment rather than acceleration. </a:t>
            </a:r>
            <a:endParaRPr lang="en-GB" dirty="0"/>
          </a:p>
        </p:txBody>
      </p:sp>
      <p:sp>
        <p:nvSpPr>
          <p:cNvPr id="4" name="Slide Number Placeholder 3"/>
          <p:cNvSpPr>
            <a:spLocks noGrp="1"/>
          </p:cNvSpPr>
          <p:nvPr>
            <p:ph type="sldNum" sz="quarter" idx="5"/>
          </p:nvPr>
        </p:nvSpPr>
        <p:spPr/>
        <p:txBody>
          <a:bodyPr/>
          <a:lstStyle/>
          <a:p>
            <a:fld id="{C4A861D3-564D-4AB6-A27B-D84B7BCF2BC3}" type="slidenum">
              <a:rPr lang="en-GB" smtClean="0"/>
              <a:t>6</a:t>
            </a:fld>
            <a:endParaRPr lang="en-GB"/>
          </a:p>
        </p:txBody>
      </p:sp>
    </p:spTree>
    <p:extLst>
      <p:ext uri="{BB962C8B-B14F-4D97-AF65-F5344CB8AC3E}">
        <p14:creationId xmlns:p14="http://schemas.microsoft.com/office/powerpoint/2010/main" val="2991838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1) The National Curriculum for English (2014) aims to ensure that all pupils:</a:t>
            </a:r>
          </a:p>
          <a:p>
            <a:r>
              <a:rPr lang="en-GB" sz="1200" kern="1200" dirty="0">
                <a:solidFill>
                  <a:schemeClr val="tx1"/>
                </a:solidFill>
                <a:effectLst/>
                <a:latin typeface="+mn-lt"/>
                <a:ea typeface="+mn-ea"/>
                <a:cs typeface="+mn-cs"/>
              </a:rPr>
              <a:t>• read easily, fluently and with good understanding</a:t>
            </a:r>
          </a:p>
          <a:p>
            <a:r>
              <a:rPr lang="en-GB" sz="1200" kern="1200" dirty="0">
                <a:solidFill>
                  <a:schemeClr val="tx1"/>
                </a:solidFill>
                <a:effectLst/>
                <a:latin typeface="+mn-lt"/>
                <a:ea typeface="+mn-ea"/>
                <a:cs typeface="+mn-cs"/>
              </a:rPr>
              <a:t>• develop the habit of reading widely and often, for both pleasure and information</a:t>
            </a:r>
          </a:p>
          <a:p>
            <a:r>
              <a:rPr lang="en-GB" sz="1200" kern="1200" dirty="0">
                <a:solidFill>
                  <a:schemeClr val="tx1"/>
                </a:solidFill>
                <a:effectLst/>
                <a:latin typeface="+mn-lt"/>
                <a:ea typeface="+mn-ea"/>
                <a:cs typeface="+mn-cs"/>
              </a:rPr>
              <a:t>• acquire a wide vocabulary, an understanding of grammar and knowledge of linguistic conventions for reading, writing and spoken language. BUT WE WANT TO GO BEYOND THE NATIONAL CURRICULUM</a:t>
            </a:r>
          </a:p>
          <a:p>
            <a:r>
              <a:rPr lang="en-US" sz="1200" kern="12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Our curriculum is based around reading – story time, reading in non-core, books to centre writing, guided reading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Reading clearly impacts on achievement. There is considerable research to show that children who enjoy reading and choose to read benefit not only academically, but also socially and emotionally.</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4A861D3-564D-4AB6-A27B-D84B7BCF2BC3}" type="slidenum">
              <a:rPr lang="en-GB" smtClean="0"/>
              <a:t>7</a:t>
            </a:fld>
            <a:endParaRPr lang="en-GB"/>
          </a:p>
        </p:txBody>
      </p:sp>
    </p:spTree>
    <p:extLst>
      <p:ext uri="{BB962C8B-B14F-4D97-AF65-F5344CB8AC3E}">
        <p14:creationId xmlns:p14="http://schemas.microsoft.com/office/powerpoint/2010/main" val="2411091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to </a:t>
            </a:r>
            <a:r>
              <a:rPr lang="en-US" dirty="0" err="1"/>
              <a:t>Mrs</a:t>
            </a:r>
            <a:r>
              <a:rPr lang="en-US" dirty="0"/>
              <a:t> Barnard for enrichment opportunities if you feel its needed</a:t>
            </a:r>
            <a:endParaRPr lang="en-GB" dirty="0"/>
          </a:p>
        </p:txBody>
      </p:sp>
      <p:sp>
        <p:nvSpPr>
          <p:cNvPr id="4" name="Slide Number Placeholder 3"/>
          <p:cNvSpPr>
            <a:spLocks noGrp="1"/>
          </p:cNvSpPr>
          <p:nvPr>
            <p:ph type="sldNum" sz="quarter" idx="5"/>
          </p:nvPr>
        </p:nvSpPr>
        <p:spPr/>
        <p:txBody>
          <a:bodyPr/>
          <a:lstStyle/>
          <a:p>
            <a:fld id="{C4A861D3-564D-4AB6-A27B-D84B7BCF2BC3}" type="slidenum">
              <a:rPr lang="en-GB" smtClean="0"/>
              <a:t>8</a:t>
            </a:fld>
            <a:endParaRPr lang="en-GB"/>
          </a:p>
        </p:txBody>
      </p:sp>
    </p:spTree>
    <p:extLst>
      <p:ext uri="{BB962C8B-B14F-4D97-AF65-F5344CB8AC3E}">
        <p14:creationId xmlns:p14="http://schemas.microsoft.com/office/powerpoint/2010/main" val="1897667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Documents are on school website but can be emailed/ printed out</a:t>
            </a:r>
            <a:r>
              <a:rPr lang="en-GB" dirty="0"/>
              <a:t>. Children in R practice letter formation in print before being moved onto cursive at teacher discretion</a:t>
            </a:r>
            <a:endParaRPr lang="en-US" dirty="0"/>
          </a:p>
        </p:txBody>
      </p:sp>
      <p:sp>
        <p:nvSpPr>
          <p:cNvPr id="4" name="Slide Number Placeholder 3"/>
          <p:cNvSpPr>
            <a:spLocks noGrp="1"/>
          </p:cNvSpPr>
          <p:nvPr>
            <p:ph type="sldNum" sz="quarter" idx="5"/>
          </p:nvPr>
        </p:nvSpPr>
        <p:spPr/>
        <p:txBody>
          <a:bodyPr/>
          <a:lstStyle/>
          <a:p>
            <a:fld id="{C4A861D3-564D-4AB6-A27B-D84B7BCF2BC3}" type="slidenum">
              <a:rPr lang="en-GB" smtClean="0"/>
              <a:t>9</a:t>
            </a:fld>
            <a:endParaRPr lang="en-GB"/>
          </a:p>
        </p:txBody>
      </p:sp>
    </p:spTree>
    <p:extLst>
      <p:ext uri="{BB962C8B-B14F-4D97-AF65-F5344CB8AC3E}">
        <p14:creationId xmlns:p14="http://schemas.microsoft.com/office/powerpoint/2010/main" val="437227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86A7F-8C20-452D-946F-C25BE69C29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C6F152D-3976-49A4-AC22-1B5A38836E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A6BF068-A04D-4BD5-A543-43EA14384332}"/>
              </a:ext>
            </a:extLst>
          </p:cNvPr>
          <p:cNvSpPr>
            <a:spLocks noGrp="1"/>
          </p:cNvSpPr>
          <p:nvPr>
            <p:ph type="dt" sz="half" idx="10"/>
          </p:nvPr>
        </p:nvSpPr>
        <p:spPr/>
        <p:txBody>
          <a:bodyPr/>
          <a:lstStyle/>
          <a:p>
            <a:fld id="{E7501D50-1639-4B5D-B5E6-D682526DB474}" type="datetimeFigureOut">
              <a:rPr lang="en-GB" smtClean="0"/>
              <a:t>22/11/2021</a:t>
            </a:fld>
            <a:endParaRPr lang="en-GB"/>
          </a:p>
        </p:txBody>
      </p:sp>
      <p:sp>
        <p:nvSpPr>
          <p:cNvPr id="5" name="Footer Placeholder 4">
            <a:extLst>
              <a:ext uri="{FF2B5EF4-FFF2-40B4-BE49-F238E27FC236}">
                <a16:creationId xmlns:a16="http://schemas.microsoft.com/office/drawing/2014/main" id="{49EE70FE-D481-49C1-AE7E-4FDCE9935F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2FD06F-7437-4D2A-B048-58E74313AE58}"/>
              </a:ext>
            </a:extLst>
          </p:cNvPr>
          <p:cNvSpPr>
            <a:spLocks noGrp="1"/>
          </p:cNvSpPr>
          <p:nvPr>
            <p:ph type="sldNum" sz="quarter" idx="12"/>
          </p:nvPr>
        </p:nvSpPr>
        <p:spPr/>
        <p:txBody>
          <a:bodyPr/>
          <a:lstStyle/>
          <a:p>
            <a:fld id="{D177003D-4184-4428-AA59-6058880F74C7}" type="slidenum">
              <a:rPr lang="en-GB" smtClean="0"/>
              <a:t>‹#›</a:t>
            </a:fld>
            <a:endParaRPr lang="en-GB"/>
          </a:p>
        </p:txBody>
      </p:sp>
    </p:spTree>
    <p:extLst>
      <p:ext uri="{BB962C8B-B14F-4D97-AF65-F5344CB8AC3E}">
        <p14:creationId xmlns:p14="http://schemas.microsoft.com/office/powerpoint/2010/main" val="2116275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4B0B2-7FA1-481E-A69C-BE7582BF33C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2EDCD6-FF4A-4664-8DCF-5A033F26C7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38948E-C11A-4393-A896-57C61B82B003}"/>
              </a:ext>
            </a:extLst>
          </p:cNvPr>
          <p:cNvSpPr>
            <a:spLocks noGrp="1"/>
          </p:cNvSpPr>
          <p:nvPr>
            <p:ph type="dt" sz="half" idx="10"/>
          </p:nvPr>
        </p:nvSpPr>
        <p:spPr/>
        <p:txBody>
          <a:bodyPr/>
          <a:lstStyle/>
          <a:p>
            <a:fld id="{E7501D50-1639-4B5D-B5E6-D682526DB474}" type="datetimeFigureOut">
              <a:rPr lang="en-GB" smtClean="0"/>
              <a:t>22/11/2021</a:t>
            </a:fld>
            <a:endParaRPr lang="en-GB"/>
          </a:p>
        </p:txBody>
      </p:sp>
      <p:sp>
        <p:nvSpPr>
          <p:cNvPr id="5" name="Footer Placeholder 4">
            <a:extLst>
              <a:ext uri="{FF2B5EF4-FFF2-40B4-BE49-F238E27FC236}">
                <a16:creationId xmlns:a16="http://schemas.microsoft.com/office/drawing/2014/main" id="{F2DF11B6-883A-4994-A042-F1D9BA0621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D75685-3F74-4AA4-A881-A6B52EDC2391}"/>
              </a:ext>
            </a:extLst>
          </p:cNvPr>
          <p:cNvSpPr>
            <a:spLocks noGrp="1"/>
          </p:cNvSpPr>
          <p:nvPr>
            <p:ph type="sldNum" sz="quarter" idx="12"/>
          </p:nvPr>
        </p:nvSpPr>
        <p:spPr/>
        <p:txBody>
          <a:bodyPr/>
          <a:lstStyle/>
          <a:p>
            <a:fld id="{D177003D-4184-4428-AA59-6058880F74C7}" type="slidenum">
              <a:rPr lang="en-GB" smtClean="0"/>
              <a:t>‹#›</a:t>
            </a:fld>
            <a:endParaRPr lang="en-GB"/>
          </a:p>
        </p:txBody>
      </p:sp>
    </p:spTree>
    <p:extLst>
      <p:ext uri="{BB962C8B-B14F-4D97-AF65-F5344CB8AC3E}">
        <p14:creationId xmlns:p14="http://schemas.microsoft.com/office/powerpoint/2010/main" val="2125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B55463-8752-48A3-B391-273F8F70E0D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BE8F62-CE4A-4586-8EB3-2E8D4C5281A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14C0D4-800A-4559-8C68-CCD27E8FC30A}"/>
              </a:ext>
            </a:extLst>
          </p:cNvPr>
          <p:cNvSpPr>
            <a:spLocks noGrp="1"/>
          </p:cNvSpPr>
          <p:nvPr>
            <p:ph type="dt" sz="half" idx="10"/>
          </p:nvPr>
        </p:nvSpPr>
        <p:spPr/>
        <p:txBody>
          <a:bodyPr/>
          <a:lstStyle/>
          <a:p>
            <a:fld id="{E7501D50-1639-4B5D-B5E6-D682526DB474}" type="datetimeFigureOut">
              <a:rPr lang="en-GB" smtClean="0"/>
              <a:t>22/11/2021</a:t>
            </a:fld>
            <a:endParaRPr lang="en-GB"/>
          </a:p>
        </p:txBody>
      </p:sp>
      <p:sp>
        <p:nvSpPr>
          <p:cNvPr id="5" name="Footer Placeholder 4">
            <a:extLst>
              <a:ext uri="{FF2B5EF4-FFF2-40B4-BE49-F238E27FC236}">
                <a16:creationId xmlns:a16="http://schemas.microsoft.com/office/drawing/2014/main" id="{7F21B824-348E-410E-87F5-BA05D2EB4E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57D70F-2E1C-46B1-9D81-58700093CE9D}"/>
              </a:ext>
            </a:extLst>
          </p:cNvPr>
          <p:cNvSpPr>
            <a:spLocks noGrp="1"/>
          </p:cNvSpPr>
          <p:nvPr>
            <p:ph type="sldNum" sz="quarter" idx="12"/>
          </p:nvPr>
        </p:nvSpPr>
        <p:spPr/>
        <p:txBody>
          <a:bodyPr/>
          <a:lstStyle/>
          <a:p>
            <a:fld id="{D177003D-4184-4428-AA59-6058880F74C7}" type="slidenum">
              <a:rPr lang="en-GB" smtClean="0"/>
              <a:t>‹#›</a:t>
            </a:fld>
            <a:endParaRPr lang="en-GB"/>
          </a:p>
        </p:txBody>
      </p:sp>
    </p:spTree>
    <p:extLst>
      <p:ext uri="{BB962C8B-B14F-4D97-AF65-F5344CB8AC3E}">
        <p14:creationId xmlns:p14="http://schemas.microsoft.com/office/powerpoint/2010/main" val="2877868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B5DA-20F2-4EFA-BD8C-124E2913F6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CC35A9-8AF3-454A-9BB7-D0E8DFF461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167C4F-C1AD-477E-BC89-BD10324CC99E}"/>
              </a:ext>
            </a:extLst>
          </p:cNvPr>
          <p:cNvSpPr>
            <a:spLocks noGrp="1"/>
          </p:cNvSpPr>
          <p:nvPr>
            <p:ph type="dt" sz="half" idx="10"/>
          </p:nvPr>
        </p:nvSpPr>
        <p:spPr/>
        <p:txBody>
          <a:bodyPr/>
          <a:lstStyle/>
          <a:p>
            <a:fld id="{E7501D50-1639-4B5D-B5E6-D682526DB474}" type="datetimeFigureOut">
              <a:rPr lang="en-GB" smtClean="0"/>
              <a:t>22/11/2021</a:t>
            </a:fld>
            <a:endParaRPr lang="en-GB"/>
          </a:p>
        </p:txBody>
      </p:sp>
      <p:sp>
        <p:nvSpPr>
          <p:cNvPr id="5" name="Footer Placeholder 4">
            <a:extLst>
              <a:ext uri="{FF2B5EF4-FFF2-40B4-BE49-F238E27FC236}">
                <a16:creationId xmlns:a16="http://schemas.microsoft.com/office/drawing/2014/main" id="{E578EB12-5BB3-4485-A460-4CD00761C6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72508F-B30B-45E2-8A4C-A81B602AAE55}"/>
              </a:ext>
            </a:extLst>
          </p:cNvPr>
          <p:cNvSpPr>
            <a:spLocks noGrp="1"/>
          </p:cNvSpPr>
          <p:nvPr>
            <p:ph type="sldNum" sz="quarter" idx="12"/>
          </p:nvPr>
        </p:nvSpPr>
        <p:spPr/>
        <p:txBody>
          <a:bodyPr/>
          <a:lstStyle/>
          <a:p>
            <a:fld id="{D177003D-4184-4428-AA59-6058880F74C7}" type="slidenum">
              <a:rPr lang="en-GB" smtClean="0"/>
              <a:t>‹#›</a:t>
            </a:fld>
            <a:endParaRPr lang="en-GB"/>
          </a:p>
        </p:txBody>
      </p:sp>
    </p:spTree>
    <p:extLst>
      <p:ext uri="{BB962C8B-B14F-4D97-AF65-F5344CB8AC3E}">
        <p14:creationId xmlns:p14="http://schemas.microsoft.com/office/powerpoint/2010/main" val="3483584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CAADD-F661-4332-AA69-39E5F0F818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D45574B-3C39-469B-90BB-761CA41E1F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7836A08-950A-43C6-8A95-9F3195433DAB}"/>
              </a:ext>
            </a:extLst>
          </p:cNvPr>
          <p:cNvSpPr>
            <a:spLocks noGrp="1"/>
          </p:cNvSpPr>
          <p:nvPr>
            <p:ph type="dt" sz="half" idx="10"/>
          </p:nvPr>
        </p:nvSpPr>
        <p:spPr/>
        <p:txBody>
          <a:bodyPr/>
          <a:lstStyle/>
          <a:p>
            <a:fld id="{E7501D50-1639-4B5D-B5E6-D682526DB474}" type="datetimeFigureOut">
              <a:rPr lang="en-GB" smtClean="0"/>
              <a:t>22/11/2021</a:t>
            </a:fld>
            <a:endParaRPr lang="en-GB"/>
          </a:p>
        </p:txBody>
      </p:sp>
      <p:sp>
        <p:nvSpPr>
          <p:cNvPr id="5" name="Footer Placeholder 4">
            <a:extLst>
              <a:ext uri="{FF2B5EF4-FFF2-40B4-BE49-F238E27FC236}">
                <a16:creationId xmlns:a16="http://schemas.microsoft.com/office/drawing/2014/main" id="{F245F9CF-CE1A-4500-A5E8-A7D5FFF82B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67FFBC-E259-4FA4-9C41-260E853A84DE}"/>
              </a:ext>
            </a:extLst>
          </p:cNvPr>
          <p:cNvSpPr>
            <a:spLocks noGrp="1"/>
          </p:cNvSpPr>
          <p:nvPr>
            <p:ph type="sldNum" sz="quarter" idx="12"/>
          </p:nvPr>
        </p:nvSpPr>
        <p:spPr/>
        <p:txBody>
          <a:bodyPr/>
          <a:lstStyle/>
          <a:p>
            <a:fld id="{D177003D-4184-4428-AA59-6058880F74C7}" type="slidenum">
              <a:rPr lang="en-GB" smtClean="0"/>
              <a:t>‹#›</a:t>
            </a:fld>
            <a:endParaRPr lang="en-GB"/>
          </a:p>
        </p:txBody>
      </p:sp>
    </p:spTree>
    <p:extLst>
      <p:ext uri="{BB962C8B-B14F-4D97-AF65-F5344CB8AC3E}">
        <p14:creationId xmlns:p14="http://schemas.microsoft.com/office/powerpoint/2010/main" val="3939495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AA95-2A34-4DB6-94E1-352FD3B582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1F07-7F10-4FB3-94E4-8CB9A7A74B3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BF8A22E-65B0-4AE8-AE44-E962AEFF82A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340B22-DBED-4760-92DD-D7DA473684D8}"/>
              </a:ext>
            </a:extLst>
          </p:cNvPr>
          <p:cNvSpPr>
            <a:spLocks noGrp="1"/>
          </p:cNvSpPr>
          <p:nvPr>
            <p:ph type="dt" sz="half" idx="10"/>
          </p:nvPr>
        </p:nvSpPr>
        <p:spPr/>
        <p:txBody>
          <a:bodyPr/>
          <a:lstStyle/>
          <a:p>
            <a:fld id="{E7501D50-1639-4B5D-B5E6-D682526DB474}" type="datetimeFigureOut">
              <a:rPr lang="en-GB" smtClean="0"/>
              <a:t>22/11/2021</a:t>
            </a:fld>
            <a:endParaRPr lang="en-GB"/>
          </a:p>
        </p:txBody>
      </p:sp>
      <p:sp>
        <p:nvSpPr>
          <p:cNvPr id="6" name="Footer Placeholder 5">
            <a:extLst>
              <a:ext uri="{FF2B5EF4-FFF2-40B4-BE49-F238E27FC236}">
                <a16:creationId xmlns:a16="http://schemas.microsoft.com/office/drawing/2014/main" id="{8679219A-3535-46F2-A09C-03B8FE2130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771C65-B8E2-410F-B73D-69A482DB29EF}"/>
              </a:ext>
            </a:extLst>
          </p:cNvPr>
          <p:cNvSpPr>
            <a:spLocks noGrp="1"/>
          </p:cNvSpPr>
          <p:nvPr>
            <p:ph type="sldNum" sz="quarter" idx="12"/>
          </p:nvPr>
        </p:nvSpPr>
        <p:spPr/>
        <p:txBody>
          <a:bodyPr/>
          <a:lstStyle/>
          <a:p>
            <a:fld id="{D177003D-4184-4428-AA59-6058880F74C7}" type="slidenum">
              <a:rPr lang="en-GB" smtClean="0"/>
              <a:t>‹#›</a:t>
            </a:fld>
            <a:endParaRPr lang="en-GB"/>
          </a:p>
        </p:txBody>
      </p:sp>
    </p:spTree>
    <p:extLst>
      <p:ext uri="{BB962C8B-B14F-4D97-AF65-F5344CB8AC3E}">
        <p14:creationId xmlns:p14="http://schemas.microsoft.com/office/powerpoint/2010/main" val="1640127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06E22-F69C-46B5-B70B-16F94D92F7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6EFAC1-D3D5-41FC-A802-5418A2C2CE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C6920B0-4E2D-41E1-8900-6B0ECC8D1C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A80812F-59C4-4C5E-8140-A85D14E22E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05FA33-8136-4274-B906-5FD688A449E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11C4249-2A14-4D60-9F41-068CE9FB5C63}"/>
              </a:ext>
            </a:extLst>
          </p:cNvPr>
          <p:cNvSpPr>
            <a:spLocks noGrp="1"/>
          </p:cNvSpPr>
          <p:nvPr>
            <p:ph type="dt" sz="half" idx="10"/>
          </p:nvPr>
        </p:nvSpPr>
        <p:spPr/>
        <p:txBody>
          <a:bodyPr/>
          <a:lstStyle/>
          <a:p>
            <a:fld id="{E7501D50-1639-4B5D-B5E6-D682526DB474}" type="datetimeFigureOut">
              <a:rPr lang="en-GB" smtClean="0"/>
              <a:t>22/11/2021</a:t>
            </a:fld>
            <a:endParaRPr lang="en-GB"/>
          </a:p>
        </p:txBody>
      </p:sp>
      <p:sp>
        <p:nvSpPr>
          <p:cNvPr id="8" name="Footer Placeholder 7">
            <a:extLst>
              <a:ext uri="{FF2B5EF4-FFF2-40B4-BE49-F238E27FC236}">
                <a16:creationId xmlns:a16="http://schemas.microsoft.com/office/drawing/2014/main" id="{A9FD01D4-889C-4BBF-8877-C8CB02BCF04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BEA368-937C-466A-9FD3-2FC478745035}"/>
              </a:ext>
            </a:extLst>
          </p:cNvPr>
          <p:cNvSpPr>
            <a:spLocks noGrp="1"/>
          </p:cNvSpPr>
          <p:nvPr>
            <p:ph type="sldNum" sz="quarter" idx="12"/>
          </p:nvPr>
        </p:nvSpPr>
        <p:spPr/>
        <p:txBody>
          <a:bodyPr/>
          <a:lstStyle/>
          <a:p>
            <a:fld id="{D177003D-4184-4428-AA59-6058880F74C7}" type="slidenum">
              <a:rPr lang="en-GB" smtClean="0"/>
              <a:t>‹#›</a:t>
            </a:fld>
            <a:endParaRPr lang="en-GB"/>
          </a:p>
        </p:txBody>
      </p:sp>
    </p:spTree>
    <p:extLst>
      <p:ext uri="{BB962C8B-B14F-4D97-AF65-F5344CB8AC3E}">
        <p14:creationId xmlns:p14="http://schemas.microsoft.com/office/powerpoint/2010/main" val="290737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B1C10-6D4A-4F4A-8BBC-2CF681AE9D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F8CC9C9-B647-42AB-AD04-F3A754323D29}"/>
              </a:ext>
            </a:extLst>
          </p:cNvPr>
          <p:cNvSpPr>
            <a:spLocks noGrp="1"/>
          </p:cNvSpPr>
          <p:nvPr>
            <p:ph type="dt" sz="half" idx="10"/>
          </p:nvPr>
        </p:nvSpPr>
        <p:spPr/>
        <p:txBody>
          <a:bodyPr/>
          <a:lstStyle/>
          <a:p>
            <a:fld id="{E7501D50-1639-4B5D-B5E6-D682526DB474}" type="datetimeFigureOut">
              <a:rPr lang="en-GB" smtClean="0"/>
              <a:t>22/11/2021</a:t>
            </a:fld>
            <a:endParaRPr lang="en-GB"/>
          </a:p>
        </p:txBody>
      </p:sp>
      <p:sp>
        <p:nvSpPr>
          <p:cNvPr id="4" name="Footer Placeholder 3">
            <a:extLst>
              <a:ext uri="{FF2B5EF4-FFF2-40B4-BE49-F238E27FC236}">
                <a16:creationId xmlns:a16="http://schemas.microsoft.com/office/drawing/2014/main" id="{519BF469-3F64-45F0-AE5C-1C3AE6C50B4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6A6AF9C-C9C9-418D-A799-744E3D4275DD}"/>
              </a:ext>
            </a:extLst>
          </p:cNvPr>
          <p:cNvSpPr>
            <a:spLocks noGrp="1"/>
          </p:cNvSpPr>
          <p:nvPr>
            <p:ph type="sldNum" sz="quarter" idx="12"/>
          </p:nvPr>
        </p:nvSpPr>
        <p:spPr/>
        <p:txBody>
          <a:bodyPr/>
          <a:lstStyle/>
          <a:p>
            <a:fld id="{D177003D-4184-4428-AA59-6058880F74C7}" type="slidenum">
              <a:rPr lang="en-GB" smtClean="0"/>
              <a:t>‹#›</a:t>
            </a:fld>
            <a:endParaRPr lang="en-GB"/>
          </a:p>
        </p:txBody>
      </p:sp>
    </p:spTree>
    <p:extLst>
      <p:ext uri="{BB962C8B-B14F-4D97-AF65-F5344CB8AC3E}">
        <p14:creationId xmlns:p14="http://schemas.microsoft.com/office/powerpoint/2010/main" val="3696338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B5A376-89FE-47EF-BBA1-D9EE9ABD6360}"/>
              </a:ext>
            </a:extLst>
          </p:cNvPr>
          <p:cNvSpPr>
            <a:spLocks noGrp="1"/>
          </p:cNvSpPr>
          <p:nvPr>
            <p:ph type="dt" sz="half" idx="10"/>
          </p:nvPr>
        </p:nvSpPr>
        <p:spPr/>
        <p:txBody>
          <a:bodyPr/>
          <a:lstStyle/>
          <a:p>
            <a:fld id="{E7501D50-1639-4B5D-B5E6-D682526DB474}" type="datetimeFigureOut">
              <a:rPr lang="en-GB" smtClean="0"/>
              <a:t>22/11/2021</a:t>
            </a:fld>
            <a:endParaRPr lang="en-GB"/>
          </a:p>
        </p:txBody>
      </p:sp>
      <p:sp>
        <p:nvSpPr>
          <p:cNvPr id="3" name="Footer Placeholder 2">
            <a:extLst>
              <a:ext uri="{FF2B5EF4-FFF2-40B4-BE49-F238E27FC236}">
                <a16:creationId xmlns:a16="http://schemas.microsoft.com/office/drawing/2014/main" id="{46018D5C-93B2-4EE9-9C9A-BFE6DFC44DA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DE8E8B2-CE9F-4D28-B443-C28304C39FB0}"/>
              </a:ext>
            </a:extLst>
          </p:cNvPr>
          <p:cNvSpPr>
            <a:spLocks noGrp="1"/>
          </p:cNvSpPr>
          <p:nvPr>
            <p:ph type="sldNum" sz="quarter" idx="12"/>
          </p:nvPr>
        </p:nvSpPr>
        <p:spPr/>
        <p:txBody>
          <a:bodyPr/>
          <a:lstStyle/>
          <a:p>
            <a:fld id="{D177003D-4184-4428-AA59-6058880F74C7}" type="slidenum">
              <a:rPr lang="en-GB" smtClean="0"/>
              <a:t>‹#›</a:t>
            </a:fld>
            <a:endParaRPr lang="en-GB"/>
          </a:p>
        </p:txBody>
      </p:sp>
    </p:spTree>
    <p:extLst>
      <p:ext uri="{BB962C8B-B14F-4D97-AF65-F5344CB8AC3E}">
        <p14:creationId xmlns:p14="http://schemas.microsoft.com/office/powerpoint/2010/main" val="2583681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3FE46-668F-4DAC-8913-A9770EC04B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1D0CC1-FC5B-47A6-8BCD-30C1A2D66F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0ED2E33-F7A5-4E10-8EEE-0778D56002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E289B1-7A45-4C76-B183-344A67D73087}"/>
              </a:ext>
            </a:extLst>
          </p:cNvPr>
          <p:cNvSpPr>
            <a:spLocks noGrp="1"/>
          </p:cNvSpPr>
          <p:nvPr>
            <p:ph type="dt" sz="half" idx="10"/>
          </p:nvPr>
        </p:nvSpPr>
        <p:spPr/>
        <p:txBody>
          <a:bodyPr/>
          <a:lstStyle/>
          <a:p>
            <a:fld id="{E7501D50-1639-4B5D-B5E6-D682526DB474}" type="datetimeFigureOut">
              <a:rPr lang="en-GB" smtClean="0"/>
              <a:t>22/11/2021</a:t>
            </a:fld>
            <a:endParaRPr lang="en-GB"/>
          </a:p>
        </p:txBody>
      </p:sp>
      <p:sp>
        <p:nvSpPr>
          <p:cNvPr id="6" name="Footer Placeholder 5">
            <a:extLst>
              <a:ext uri="{FF2B5EF4-FFF2-40B4-BE49-F238E27FC236}">
                <a16:creationId xmlns:a16="http://schemas.microsoft.com/office/drawing/2014/main" id="{37C1F9B9-EB69-49CA-8D15-7D059C4164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15788E-7F3A-4F0D-8B4A-EDD1D48FA0FC}"/>
              </a:ext>
            </a:extLst>
          </p:cNvPr>
          <p:cNvSpPr>
            <a:spLocks noGrp="1"/>
          </p:cNvSpPr>
          <p:nvPr>
            <p:ph type="sldNum" sz="quarter" idx="12"/>
          </p:nvPr>
        </p:nvSpPr>
        <p:spPr/>
        <p:txBody>
          <a:bodyPr/>
          <a:lstStyle/>
          <a:p>
            <a:fld id="{D177003D-4184-4428-AA59-6058880F74C7}" type="slidenum">
              <a:rPr lang="en-GB" smtClean="0"/>
              <a:t>‹#›</a:t>
            </a:fld>
            <a:endParaRPr lang="en-GB"/>
          </a:p>
        </p:txBody>
      </p:sp>
    </p:spTree>
    <p:extLst>
      <p:ext uri="{BB962C8B-B14F-4D97-AF65-F5344CB8AC3E}">
        <p14:creationId xmlns:p14="http://schemas.microsoft.com/office/powerpoint/2010/main" val="339357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F737-ECED-4365-8FA3-0ADB9FAA6A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8A9AB2E-7DF3-4283-B99F-DAF923B76E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CF01D33-6B21-4A7D-A4B3-0E61CAF29C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46F6E0-E6A0-4D56-A921-9B6DBBA1E125}"/>
              </a:ext>
            </a:extLst>
          </p:cNvPr>
          <p:cNvSpPr>
            <a:spLocks noGrp="1"/>
          </p:cNvSpPr>
          <p:nvPr>
            <p:ph type="dt" sz="half" idx="10"/>
          </p:nvPr>
        </p:nvSpPr>
        <p:spPr/>
        <p:txBody>
          <a:bodyPr/>
          <a:lstStyle/>
          <a:p>
            <a:fld id="{E7501D50-1639-4B5D-B5E6-D682526DB474}" type="datetimeFigureOut">
              <a:rPr lang="en-GB" smtClean="0"/>
              <a:t>22/11/2021</a:t>
            </a:fld>
            <a:endParaRPr lang="en-GB"/>
          </a:p>
        </p:txBody>
      </p:sp>
      <p:sp>
        <p:nvSpPr>
          <p:cNvPr id="6" name="Footer Placeholder 5">
            <a:extLst>
              <a:ext uri="{FF2B5EF4-FFF2-40B4-BE49-F238E27FC236}">
                <a16:creationId xmlns:a16="http://schemas.microsoft.com/office/drawing/2014/main" id="{44801A41-1732-4742-B193-8F035CF209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F2B5BE-C653-479B-B450-1B5FA2398A9C}"/>
              </a:ext>
            </a:extLst>
          </p:cNvPr>
          <p:cNvSpPr>
            <a:spLocks noGrp="1"/>
          </p:cNvSpPr>
          <p:nvPr>
            <p:ph type="sldNum" sz="quarter" idx="12"/>
          </p:nvPr>
        </p:nvSpPr>
        <p:spPr/>
        <p:txBody>
          <a:bodyPr/>
          <a:lstStyle/>
          <a:p>
            <a:fld id="{D177003D-4184-4428-AA59-6058880F74C7}" type="slidenum">
              <a:rPr lang="en-GB" smtClean="0"/>
              <a:t>‹#›</a:t>
            </a:fld>
            <a:endParaRPr lang="en-GB"/>
          </a:p>
        </p:txBody>
      </p:sp>
    </p:spTree>
    <p:extLst>
      <p:ext uri="{BB962C8B-B14F-4D97-AF65-F5344CB8AC3E}">
        <p14:creationId xmlns:p14="http://schemas.microsoft.com/office/powerpoint/2010/main" val="44514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E136A0-D214-45BB-9A8E-DE6833150F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2D3788-D64A-46C6-812E-2FE30212BE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0EFBCD-613B-4A02-A9C3-CD0D21CD9B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501D50-1639-4B5D-B5E6-D682526DB474}" type="datetimeFigureOut">
              <a:rPr lang="en-GB" smtClean="0"/>
              <a:t>22/11/2021</a:t>
            </a:fld>
            <a:endParaRPr lang="en-GB"/>
          </a:p>
        </p:txBody>
      </p:sp>
      <p:sp>
        <p:nvSpPr>
          <p:cNvPr id="5" name="Footer Placeholder 4">
            <a:extLst>
              <a:ext uri="{FF2B5EF4-FFF2-40B4-BE49-F238E27FC236}">
                <a16:creationId xmlns:a16="http://schemas.microsoft.com/office/drawing/2014/main" id="{B06CD3B9-B8F4-473A-A4E2-A576CA9237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6E90CF5-C0E3-494B-9CC4-885DD6F21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7003D-4184-4428-AA59-6058880F74C7}" type="slidenum">
              <a:rPr lang="en-GB" smtClean="0"/>
              <a:t>‹#›</a:t>
            </a:fld>
            <a:endParaRPr lang="en-GB"/>
          </a:p>
        </p:txBody>
      </p:sp>
    </p:spTree>
    <p:extLst>
      <p:ext uri="{BB962C8B-B14F-4D97-AF65-F5344CB8AC3E}">
        <p14:creationId xmlns:p14="http://schemas.microsoft.com/office/powerpoint/2010/main" val="2832301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tmp"/></Relationships>
</file>

<file path=ppt/slides/_rels/slide4.xml.rels><?xml version="1.0" encoding="UTF-8" standalone="yes"?>
<Relationships xmlns="http://schemas.openxmlformats.org/package/2006/relationships"><Relationship Id="rId8" Type="http://schemas.openxmlformats.org/officeDocument/2006/relationships/image" Target="../media/image1.tmp"/><Relationship Id="rId3" Type="http://schemas.openxmlformats.org/officeDocument/2006/relationships/hyperlink" Target="https://www.littlewandlelettersandsounds.org.uk/resources/for-parents/" TargetMode="External"/><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tmp"/><Relationship Id="rId5" Type="http://schemas.openxmlformats.org/officeDocument/2006/relationships/image" Target="../media/image5.png"/><Relationship Id="rId4" Type="http://schemas.openxmlformats.org/officeDocument/2006/relationships/image" Target="../media/image4.tmp"/><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tmp"/></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littlewandlelettersandsounds.org.uk/resources/for-parents/" TargetMode="External"/><Relationship Id="rId7" Type="http://schemas.openxmlformats.org/officeDocument/2006/relationships/image" Target="../media/image12.tm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Little%20Wandle%20letter%20formation%20print/Pronunciation_guide_Autumn_1.pdf" TargetMode="External"/><Relationship Id="rId11" Type="http://schemas.openxmlformats.org/officeDocument/2006/relationships/image" Target="../media/image2.png"/><Relationship Id="rId5" Type="http://schemas.openxmlformats.org/officeDocument/2006/relationships/image" Target="../media/image11.tmp"/><Relationship Id="rId10" Type="http://schemas.openxmlformats.org/officeDocument/2006/relationships/image" Target="../media/image1.tmp"/><Relationship Id="rId4" Type="http://schemas.openxmlformats.org/officeDocument/2006/relationships/image" Target="../media/image10.tmp"/><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B1CD5-063A-43E4-BD32-9692D8313C52}"/>
              </a:ext>
            </a:extLst>
          </p:cNvPr>
          <p:cNvSpPr>
            <a:spLocks noGrp="1"/>
          </p:cNvSpPr>
          <p:nvPr>
            <p:ph type="title"/>
          </p:nvPr>
        </p:nvSpPr>
        <p:spPr>
          <a:xfrm>
            <a:off x="487680" y="4272778"/>
            <a:ext cx="11216640" cy="1870075"/>
          </a:xfrm>
        </p:spPr>
        <p:txBody>
          <a:bodyPr>
            <a:noAutofit/>
          </a:bodyPr>
          <a:lstStyle/>
          <a:p>
            <a:pPr algn="ctr"/>
            <a:br>
              <a:rPr lang="en-GB" sz="5000" b="1" u="sng" dirty="0">
                <a:latin typeface="Comic Sans MS" panose="030F0702030302020204" pitchFamily="66" charset="0"/>
              </a:rPr>
            </a:br>
            <a:r>
              <a:rPr lang="en-GB" sz="5000" b="1" dirty="0">
                <a:latin typeface="Comic Sans MS" panose="030F0702030302020204" pitchFamily="66" charset="0"/>
              </a:rPr>
              <a:t>Phonics and Early Reading </a:t>
            </a:r>
            <a:br>
              <a:rPr lang="en-GB" sz="5000" b="1" dirty="0">
                <a:latin typeface="Comic Sans MS" panose="030F0702030302020204" pitchFamily="66" charset="0"/>
              </a:rPr>
            </a:br>
            <a:br>
              <a:rPr lang="en-GB" sz="5000" b="1" dirty="0">
                <a:latin typeface="Comic Sans MS" panose="030F0702030302020204" pitchFamily="66" charset="0"/>
              </a:rPr>
            </a:br>
            <a:r>
              <a:rPr lang="en-GB" sz="5000" b="1" dirty="0">
                <a:latin typeface="Comic Sans MS" panose="030F0702030302020204" pitchFamily="66" charset="0"/>
              </a:rPr>
              <a:t>Workshop for parents</a:t>
            </a:r>
            <a:br>
              <a:rPr lang="en-GB" sz="5000" b="1" u="sng" dirty="0">
                <a:latin typeface="Comic Sans MS" panose="030F0702030302020204" pitchFamily="66" charset="0"/>
              </a:rPr>
            </a:br>
            <a:br>
              <a:rPr lang="en-GB" sz="5000" b="1" u="sng" dirty="0">
                <a:latin typeface="Comic Sans MS" panose="030F0702030302020204" pitchFamily="66" charset="0"/>
              </a:rPr>
            </a:br>
            <a:endParaRPr lang="en-GB" sz="5000" b="1" u="sng" dirty="0">
              <a:latin typeface="Comic Sans MS" panose="030F0702030302020204" pitchFamily="66" charset="0"/>
            </a:endParaRPr>
          </a:p>
        </p:txBody>
      </p:sp>
      <p:pic>
        <p:nvPicPr>
          <p:cNvPr id="5" name="Content Placeholder 4">
            <a:extLst>
              <a:ext uri="{FF2B5EF4-FFF2-40B4-BE49-F238E27FC236}">
                <a16:creationId xmlns:a16="http://schemas.microsoft.com/office/drawing/2014/main" id="{0D435A71-94E6-4E53-A22F-CAD781274BA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77641" y="309495"/>
            <a:ext cx="2939682" cy="2690256"/>
          </a:xfrm>
        </p:spPr>
      </p:pic>
      <p:pic>
        <p:nvPicPr>
          <p:cNvPr id="7" name="Picture 6">
            <a:extLst>
              <a:ext uri="{FF2B5EF4-FFF2-40B4-BE49-F238E27FC236}">
                <a16:creationId xmlns:a16="http://schemas.microsoft.com/office/drawing/2014/main" id="{FC33974F-BC98-4384-A55A-3BA95A0071A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462767" y="238474"/>
            <a:ext cx="2872713" cy="2761277"/>
          </a:xfrm>
          <a:prstGeom prst="rect">
            <a:avLst/>
          </a:prstGeom>
          <a:noFill/>
          <a:ln>
            <a:noFill/>
          </a:ln>
        </p:spPr>
      </p:pic>
    </p:spTree>
    <p:extLst>
      <p:ext uri="{BB962C8B-B14F-4D97-AF65-F5344CB8AC3E}">
        <p14:creationId xmlns:p14="http://schemas.microsoft.com/office/powerpoint/2010/main" val="3162139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F113BF-5676-4C96-8928-60BC94CF4150}"/>
              </a:ext>
            </a:extLst>
          </p:cNvPr>
          <p:cNvSpPr>
            <a:spLocks noGrp="1"/>
          </p:cNvSpPr>
          <p:nvPr>
            <p:ph idx="1"/>
          </p:nvPr>
        </p:nvSpPr>
        <p:spPr>
          <a:xfrm>
            <a:off x="4243324" y="471932"/>
            <a:ext cx="3505200" cy="881380"/>
          </a:xfrm>
        </p:spPr>
        <p:txBody>
          <a:bodyPr>
            <a:normAutofit/>
          </a:bodyPr>
          <a:lstStyle/>
          <a:p>
            <a:pPr marL="0" indent="0">
              <a:buNone/>
            </a:pPr>
            <a:r>
              <a:rPr lang="en-GB" sz="4000" dirty="0">
                <a:latin typeface="Comic Sans MS" panose="030F0702030302020204" pitchFamily="66" charset="0"/>
              </a:rPr>
              <a:t>Thank you…</a:t>
            </a:r>
          </a:p>
        </p:txBody>
      </p:sp>
      <p:sp>
        <p:nvSpPr>
          <p:cNvPr id="4" name="Title 3">
            <a:extLst>
              <a:ext uri="{FF2B5EF4-FFF2-40B4-BE49-F238E27FC236}">
                <a16:creationId xmlns:a16="http://schemas.microsoft.com/office/drawing/2014/main" id="{C70D30A0-5673-489E-BDFC-41FF4956B8BA}"/>
              </a:ext>
            </a:extLst>
          </p:cNvPr>
          <p:cNvSpPr>
            <a:spLocks noGrp="1"/>
          </p:cNvSpPr>
          <p:nvPr>
            <p:ph type="title"/>
          </p:nvPr>
        </p:nvSpPr>
        <p:spPr/>
        <p:txBody>
          <a:bodyPr>
            <a:normAutofit fontScale="90000"/>
          </a:bodyPr>
          <a:lstStyle/>
          <a:p>
            <a:br>
              <a:rPr lang="en-GB" dirty="0"/>
            </a:br>
            <a:br>
              <a:rPr lang="en-GB" dirty="0"/>
            </a:br>
            <a:endParaRPr lang="en-GB" dirty="0"/>
          </a:p>
        </p:txBody>
      </p:sp>
      <p:pic>
        <p:nvPicPr>
          <p:cNvPr id="2" name="Picture 1">
            <a:extLst>
              <a:ext uri="{FF2B5EF4-FFF2-40B4-BE49-F238E27FC236}">
                <a16:creationId xmlns:a16="http://schemas.microsoft.com/office/drawing/2014/main" id="{AFF35A6F-3092-4F5E-AD3F-2FC28E74EC46}"/>
              </a:ext>
            </a:extLst>
          </p:cNvPr>
          <p:cNvPicPr>
            <a:picLocks noChangeAspect="1"/>
          </p:cNvPicPr>
          <p:nvPr/>
        </p:nvPicPr>
        <p:blipFill>
          <a:blip r:embed="rId2"/>
          <a:stretch>
            <a:fillRect/>
          </a:stretch>
        </p:blipFill>
        <p:spPr>
          <a:xfrm>
            <a:off x="838200" y="1593913"/>
            <a:ext cx="10268712" cy="3822863"/>
          </a:xfrm>
          <a:prstGeom prst="rect">
            <a:avLst/>
          </a:prstGeom>
        </p:spPr>
      </p:pic>
    </p:spTree>
    <p:extLst>
      <p:ext uri="{BB962C8B-B14F-4D97-AF65-F5344CB8AC3E}">
        <p14:creationId xmlns:p14="http://schemas.microsoft.com/office/powerpoint/2010/main" val="258273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A9A37A-3670-4F9C-919E-7B643AE9ECF1}"/>
              </a:ext>
            </a:extLst>
          </p:cNvPr>
          <p:cNvSpPr txBox="1"/>
          <p:nvPr/>
        </p:nvSpPr>
        <p:spPr>
          <a:xfrm>
            <a:off x="0" y="1482571"/>
            <a:ext cx="11897710" cy="6247864"/>
          </a:xfrm>
          <a:prstGeom prst="rect">
            <a:avLst/>
          </a:prstGeom>
          <a:noFill/>
        </p:spPr>
        <p:txBody>
          <a:bodyPr wrap="square" rtlCol="0">
            <a:spAutoFit/>
          </a:bodyPr>
          <a:lstStyle/>
          <a:p>
            <a:pPr marL="285750" indent="-285750">
              <a:buFont typeface="Arial" panose="020B0604020202020204" pitchFamily="34" charset="0"/>
              <a:buChar char="•"/>
            </a:pPr>
            <a:r>
              <a:rPr lang="en-GB" sz="5000" dirty="0" err="1">
                <a:latin typeface="Comic Sans MS" panose="030F0702030302020204" pitchFamily="66" charset="0"/>
              </a:rPr>
              <a:t>Wandle</a:t>
            </a:r>
            <a:r>
              <a:rPr lang="en-GB" sz="5000" dirty="0">
                <a:latin typeface="Comic Sans MS" panose="030F0702030302020204" pitchFamily="66" charset="0"/>
              </a:rPr>
              <a:t> and Little Sutton English Hubs</a:t>
            </a:r>
          </a:p>
          <a:p>
            <a:pPr marL="285750" indent="-285750">
              <a:buFont typeface="Arial" panose="020B0604020202020204" pitchFamily="34" charset="0"/>
              <a:buChar char="•"/>
            </a:pPr>
            <a:r>
              <a:rPr lang="en-GB" sz="5000" dirty="0">
                <a:latin typeface="Comic Sans MS" panose="030F0702030302020204" pitchFamily="66" charset="0"/>
              </a:rPr>
              <a:t>Revised from Letters and Sounds </a:t>
            </a:r>
          </a:p>
          <a:p>
            <a:pPr marL="285750" indent="-285750">
              <a:buFont typeface="Arial" panose="020B0604020202020204" pitchFamily="34" charset="0"/>
              <a:buChar char="•"/>
            </a:pPr>
            <a:r>
              <a:rPr lang="en-GB" sz="5000" dirty="0">
                <a:latin typeface="Comic Sans MS" panose="030F0702030302020204" pitchFamily="66" charset="0"/>
              </a:rPr>
              <a:t>Uses latest research about how children learn best</a:t>
            </a:r>
          </a:p>
          <a:p>
            <a:pPr marL="285750" indent="-285750">
              <a:buFont typeface="Arial" panose="020B0604020202020204" pitchFamily="34" charset="0"/>
              <a:buChar char="•"/>
            </a:pPr>
            <a:r>
              <a:rPr lang="en-GB" sz="5000" dirty="0">
                <a:latin typeface="Comic Sans MS" panose="030F0702030302020204" pitchFamily="66" charset="0"/>
              </a:rPr>
              <a:t>Mastery approach</a:t>
            </a:r>
          </a:p>
          <a:p>
            <a:endParaRPr lang="en-US" sz="5000" dirty="0">
              <a:latin typeface="Comic Sans MS" panose="030F0702030302020204" pitchFamily="66" charset="0"/>
            </a:endParaRPr>
          </a:p>
          <a:p>
            <a:endParaRPr lang="en-US" sz="5000" dirty="0">
              <a:latin typeface="Comic Sans MS" panose="030F0702030302020204" pitchFamily="66" charset="0"/>
            </a:endParaRPr>
          </a:p>
        </p:txBody>
      </p:sp>
      <p:pic>
        <p:nvPicPr>
          <p:cNvPr id="6" name="Content Placeholder 4">
            <a:extLst>
              <a:ext uri="{FF2B5EF4-FFF2-40B4-BE49-F238E27FC236}">
                <a16:creationId xmlns:a16="http://schemas.microsoft.com/office/drawing/2014/main" id="{2656F607-249E-407D-9499-F34746D672B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38" y="124019"/>
            <a:ext cx="1397204" cy="1278654"/>
          </a:xfrm>
          <a:solidFill>
            <a:schemeClr val="accent3">
              <a:lumMod val="60000"/>
              <a:lumOff val="40000"/>
              <a:alpha val="25000"/>
            </a:schemeClr>
          </a:solidFill>
        </p:spPr>
      </p:pic>
      <p:sp>
        <p:nvSpPr>
          <p:cNvPr id="7" name="Rectangle 6">
            <a:extLst>
              <a:ext uri="{FF2B5EF4-FFF2-40B4-BE49-F238E27FC236}">
                <a16:creationId xmlns:a16="http://schemas.microsoft.com/office/drawing/2014/main" id="{DF37F997-6B5C-4569-860A-37350544562D}"/>
              </a:ext>
            </a:extLst>
          </p:cNvPr>
          <p:cNvSpPr/>
          <p:nvPr/>
        </p:nvSpPr>
        <p:spPr>
          <a:xfrm>
            <a:off x="1583183" y="124019"/>
            <a:ext cx="10410549" cy="1169551"/>
          </a:xfrm>
          <a:prstGeom prst="rect">
            <a:avLst/>
          </a:prstGeom>
        </p:spPr>
        <p:txBody>
          <a:bodyPr wrap="square">
            <a:spAutoFit/>
          </a:bodyPr>
          <a:lstStyle/>
          <a:p>
            <a:r>
              <a:rPr lang="en-US" sz="3500" b="1" u="sng" dirty="0">
                <a:latin typeface="Comic Sans MS" panose="030F0702030302020204" pitchFamily="66" charset="0"/>
              </a:rPr>
              <a:t>What is the Little </a:t>
            </a:r>
            <a:r>
              <a:rPr lang="en-US" sz="3500" b="1" u="sng" dirty="0" err="1">
                <a:latin typeface="Comic Sans MS" panose="030F0702030302020204" pitchFamily="66" charset="0"/>
              </a:rPr>
              <a:t>Wandle</a:t>
            </a:r>
            <a:r>
              <a:rPr lang="en-US" sz="3500" b="1" u="sng" dirty="0">
                <a:latin typeface="Comic Sans MS" panose="030F0702030302020204" pitchFamily="66" charset="0"/>
              </a:rPr>
              <a:t> Letters and Sounds Revised Program?</a:t>
            </a:r>
          </a:p>
        </p:txBody>
      </p:sp>
    </p:spTree>
    <p:extLst>
      <p:ext uri="{BB962C8B-B14F-4D97-AF65-F5344CB8AC3E}">
        <p14:creationId xmlns:p14="http://schemas.microsoft.com/office/powerpoint/2010/main" val="860644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95852-D972-45E7-8BA2-AD583C6071DD}"/>
              </a:ext>
            </a:extLst>
          </p:cNvPr>
          <p:cNvSpPr>
            <a:spLocks noGrp="1"/>
          </p:cNvSpPr>
          <p:nvPr>
            <p:ph type="title"/>
          </p:nvPr>
        </p:nvSpPr>
        <p:spPr>
          <a:xfrm>
            <a:off x="3467100" y="199698"/>
            <a:ext cx="5257800" cy="851338"/>
          </a:xfrm>
        </p:spPr>
        <p:txBody>
          <a:bodyPr>
            <a:normAutofit fontScale="90000"/>
          </a:bodyPr>
          <a:lstStyle/>
          <a:p>
            <a:r>
              <a:rPr lang="en-US" b="1" u="sng" dirty="0">
                <a:latin typeface="Comic Sans MS" panose="030F0702030302020204" pitchFamily="66" charset="0"/>
              </a:rPr>
              <a:t>What is phonics</a:t>
            </a:r>
            <a:r>
              <a:rPr lang="en-GB" b="1" u="sng" dirty="0">
                <a:latin typeface="Comic Sans MS" panose="030F0702030302020204" pitchFamily="66" charset="0"/>
              </a:rPr>
              <a:t>?</a:t>
            </a:r>
            <a:br>
              <a:rPr lang="en-GB" dirty="0">
                <a:latin typeface="Comic Sans MS" panose="030F0702030302020204" pitchFamily="66" charset="0"/>
              </a:rPr>
            </a:br>
            <a:endParaRPr lang="en-GB" dirty="0"/>
          </a:p>
        </p:txBody>
      </p:sp>
      <p:sp>
        <p:nvSpPr>
          <p:cNvPr id="3" name="Content Placeholder 2">
            <a:extLst>
              <a:ext uri="{FF2B5EF4-FFF2-40B4-BE49-F238E27FC236}">
                <a16:creationId xmlns:a16="http://schemas.microsoft.com/office/drawing/2014/main" id="{CE830D10-1063-4342-8712-234AD67F04C2}"/>
              </a:ext>
            </a:extLst>
          </p:cNvPr>
          <p:cNvSpPr>
            <a:spLocks noGrp="1"/>
          </p:cNvSpPr>
          <p:nvPr>
            <p:ph idx="1"/>
          </p:nvPr>
        </p:nvSpPr>
        <p:spPr>
          <a:xfrm>
            <a:off x="-126124" y="744279"/>
            <a:ext cx="12318123" cy="4794674"/>
          </a:xfrm>
        </p:spPr>
        <p:txBody>
          <a:bodyPr>
            <a:noAutofit/>
          </a:bodyPr>
          <a:lstStyle/>
          <a:p>
            <a:pPr marL="0" indent="0">
              <a:buNone/>
            </a:pPr>
            <a:r>
              <a:rPr lang="en-GB" sz="3500" dirty="0">
                <a:solidFill>
                  <a:srgbClr val="C00000"/>
                </a:solidFill>
                <a:latin typeface="Comic Sans MS" panose="030F0702030302020204" pitchFamily="66" charset="0"/>
              </a:rPr>
              <a:t>The ultimate goal of teaching phonics is that children read fluently, recognising most words instantly and using phonics to decode any unknown words. </a:t>
            </a:r>
          </a:p>
          <a:p>
            <a:pPr marL="0" indent="0">
              <a:buNone/>
            </a:pPr>
            <a:endParaRPr lang="en-GB" sz="3500" dirty="0">
              <a:solidFill>
                <a:srgbClr val="C00000"/>
              </a:solidFill>
              <a:latin typeface="Comic Sans MS" panose="030F0702030302020204" pitchFamily="66" charset="0"/>
            </a:endParaRPr>
          </a:p>
          <a:p>
            <a:pPr lvl="1"/>
            <a:r>
              <a:rPr lang="en-US" sz="3500" dirty="0">
                <a:latin typeface="Comic Sans MS" panose="030F0702030302020204" pitchFamily="66" charset="0"/>
              </a:rPr>
              <a:t>Short term memory to long term memory</a:t>
            </a:r>
            <a:endParaRPr lang="en-GB" sz="3500" dirty="0">
              <a:latin typeface="Comic Sans MS" panose="030F0702030302020204" pitchFamily="66" charset="0"/>
            </a:endParaRPr>
          </a:p>
          <a:p>
            <a:pPr lvl="1"/>
            <a:r>
              <a:rPr lang="en-GB" sz="3500" dirty="0">
                <a:latin typeface="Comic Sans MS" panose="030F0702030302020204" pitchFamily="66" charset="0"/>
              </a:rPr>
              <a:t>Automaticity</a:t>
            </a:r>
          </a:p>
          <a:p>
            <a:pPr lvl="1"/>
            <a:r>
              <a:rPr lang="en-GB" sz="3500" dirty="0">
                <a:latin typeface="Comic Sans MS" panose="030F0702030302020204" pitchFamily="66" charset="0"/>
              </a:rPr>
              <a:t>Repeated Practice</a:t>
            </a:r>
            <a:endParaRPr lang="en-GB" sz="3500" dirty="0"/>
          </a:p>
        </p:txBody>
      </p:sp>
      <p:pic>
        <p:nvPicPr>
          <p:cNvPr id="4" name="Picture 3">
            <a:extLst>
              <a:ext uri="{FF2B5EF4-FFF2-40B4-BE49-F238E27FC236}">
                <a16:creationId xmlns:a16="http://schemas.microsoft.com/office/drawing/2014/main" id="{7548CA5F-337F-46A2-B4D0-0145F7DAD647}"/>
              </a:ext>
            </a:extLst>
          </p:cNvPr>
          <p:cNvPicPr>
            <a:picLocks noChangeAspect="1"/>
          </p:cNvPicPr>
          <p:nvPr/>
        </p:nvPicPr>
        <p:blipFill>
          <a:blip r:embed="rId3"/>
          <a:stretch>
            <a:fillRect/>
          </a:stretch>
        </p:blipFill>
        <p:spPr>
          <a:xfrm>
            <a:off x="7696200" y="3864209"/>
            <a:ext cx="2057400" cy="2219325"/>
          </a:xfrm>
          <a:prstGeom prst="rect">
            <a:avLst/>
          </a:prstGeom>
        </p:spPr>
      </p:pic>
      <p:grpSp>
        <p:nvGrpSpPr>
          <p:cNvPr id="7" name="Group 6">
            <a:extLst>
              <a:ext uri="{FF2B5EF4-FFF2-40B4-BE49-F238E27FC236}">
                <a16:creationId xmlns:a16="http://schemas.microsoft.com/office/drawing/2014/main" id="{4265A1C5-1D70-4A2D-88B4-854AFCF7BF3F}"/>
              </a:ext>
            </a:extLst>
          </p:cNvPr>
          <p:cNvGrpSpPr/>
          <p:nvPr/>
        </p:nvGrpSpPr>
        <p:grpSpPr>
          <a:xfrm>
            <a:off x="38912" y="0"/>
            <a:ext cx="1862790" cy="773463"/>
            <a:chOff x="38912" y="0"/>
            <a:chExt cx="1862790" cy="773463"/>
          </a:xfrm>
        </p:grpSpPr>
        <p:pic>
          <p:nvPicPr>
            <p:cNvPr id="5" name="Content Placeholder 4">
              <a:extLst>
                <a:ext uri="{FF2B5EF4-FFF2-40B4-BE49-F238E27FC236}">
                  <a16:creationId xmlns:a16="http://schemas.microsoft.com/office/drawing/2014/main" id="{E74B56CE-6329-4E53-9300-910A9B3748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12" y="29184"/>
              <a:ext cx="813285" cy="744279"/>
            </a:xfrm>
            <a:prstGeom prst="rect">
              <a:avLst/>
            </a:prstGeom>
            <a:solidFill>
              <a:schemeClr val="accent3">
                <a:lumMod val="60000"/>
                <a:lumOff val="40000"/>
                <a:alpha val="0"/>
              </a:schemeClr>
            </a:solidFill>
          </p:spPr>
        </p:pic>
        <p:pic>
          <p:nvPicPr>
            <p:cNvPr id="6" name="Picture 5">
              <a:extLst>
                <a:ext uri="{FF2B5EF4-FFF2-40B4-BE49-F238E27FC236}">
                  <a16:creationId xmlns:a16="http://schemas.microsoft.com/office/drawing/2014/main" id="{30CCF56E-C6FC-4691-9066-7995D0D9384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17233" y="0"/>
              <a:ext cx="884469" cy="773463"/>
            </a:xfrm>
            <a:prstGeom prst="rect">
              <a:avLst/>
            </a:prstGeom>
            <a:noFill/>
            <a:ln>
              <a:noFill/>
            </a:ln>
          </p:spPr>
        </p:pic>
      </p:grpSp>
      <p:sp>
        <p:nvSpPr>
          <p:cNvPr id="8" name="Rectangle: Rounded Corners 7">
            <a:extLst>
              <a:ext uri="{FF2B5EF4-FFF2-40B4-BE49-F238E27FC236}">
                <a16:creationId xmlns:a16="http://schemas.microsoft.com/office/drawing/2014/main" id="{784A5179-5FF6-4607-9CC8-24855B98B32E}"/>
              </a:ext>
            </a:extLst>
          </p:cNvPr>
          <p:cNvSpPr/>
          <p:nvPr/>
        </p:nvSpPr>
        <p:spPr>
          <a:xfrm>
            <a:off x="268133" y="2683559"/>
            <a:ext cx="10381796" cy="3599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794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42DB8-C2F3-4C29-A59F-89CDAD11B167}"/>
              </a:ext>
            </a:extLst>
          </p:cNvPr>
          <p:cNvSpPr>
            <a:spLocks noGrp="1"/>
          </p:cNvSpPr>
          <p:nvPr>
            <p:ph idx="1"/>
          </p:nvPr>
        </p:nvSpPr>
        <p:spPr>
          <a:xfrm>
            <a:off x="665209" y="883919"/>
            <a:ext cx="11412480" cy="5837556"/>
          </a:xfrm>
        </p:spPr>
        <p:txBody>
          <a:bodyPr>
            <a:normAutofit fontScale="77500" lnSpcReduction="20000"/>
          </a:bodyPr>
          <a:lstStyle/>
          <a:p>
            <a:pPr marL="0" indent="0">
              <a:buNone/>
            </a:pPr>
            <a:r>
              <a:rPr lang="en-GB" sz="3500" dirty="0">
                <a:solidFill>
                  <a:srgbClr val="FF0000"/>
                </a:solidFill>
                <a:latin typeface="Comic Sans MS" panose="030F0702030302020204" pitchFamily="66" charset="0"/>
              </a:rPr>
              <a:t>What is a phoneme? </a:t>
            </a:r>
          </a:p>
          <a:p>
            <a:pPr marL="0" indent="0">
              <a:buNone/>
            </a:pPr>
            <a:r>
              <a:rPr lang="en-GB" sz="3500" dirty="0">
                <a:latin typeface="Comic Sans MS" panose="030F0702030302020204" pitchFamily="66" charset="0"/>
              </a:rPr>
              <a:t>The smallest unit of sound that can be identified in words</a:t>
            </a:r>
          </a:p>
          <a:p>
            <a:pPr marL="0" indent="0">
              <a:buNone/>
            </a:pPr>
            <a:r>
              <a:rPr lang="en-GB" sz="3500" dirty="0">
                <a:solidFill>
                  <a:srgbClr val="FF0000"/>
                </a:solidFill>
                <a:latin typeface="Comic Sans MS" panose="030F0702030302020204" pitchFamily="66" charset="0"/>
              </a:rPr>
              <a:t>What is a grapheme? </a:t>
            </a:r>
          </a:p>
          <a:p>
            <a:pPr marL="0" indent="0">
              <a:buNone/>
            </a:pPr>
            <a:r>
              <a:rPr lang="en-GB" sz="3500" dirty="0">
                <a:latin typeface="Comic Sans MS" panose="030F0702030302020204" pitchFamily="66" charset="0"/>
              </a:rPr>
              <a:t>A letter or group of letters used to represent a particular phoneme when writing</a:t>
            </a:r>
          </a:p>
          <a:p>
            <a:pPr marL="0" indent="0">
              <a:buNone/>
            </a:pPr>
            <a:r>
              <a:rPr lang="en-GB" sz="3500" dirty="0">
                <a:solidFill>
                  <a:srgbClr val="FF0000"/>
                </a:solidFill>
                <a:latin typeface="Comic Sans MS" panose="030F0702030302020204" pitchFamily="66" charset="0"/>
              </a:rPr>
              <a:t>What are pure sounds?</a:t>
            </a:r>
          </a:p>
          <a:p>
            <a:pPr marL="0" indent="0">
              <a:buNone/>
            </a:pPr>
            <a:endParaRPr lang="en-GB" sz="3500" dirty="0">
              <a:latin typeface="Comic Sans MS" panose="030F0702030302020204" pitchFamily="66" charset="0"/>
            </a:endParaRPr>
          </a:p>
          <a:p>
            <a:pPr marL="0" indent="0">
              <a:buNone/>
            </a:pPr>
            <a:endParaRPr lang="en-GB" sz="3500" dirty="0">
              <a:latin typeface="Comic Sans MS" panose="030F0702030302020204" pitchFamily="66" charset="0"/>
            </a:endParaRPr>
          </a:p>
          <a:p>
            <a:pPr marL="0" indent="0">
              <a:buNone/>
            </a:pPr>
            <a:r>
              <a:rPr lang="en-GB" sz="3500" dirty="0">
                <a:solidFill>
                  <a:srgbClr val="FF0000"/>
                </a:solidFill>
                <a:latin typeface="Comic Sans MS" panose="030F0702030302020204" pitchFamily="66" charset="0"/>
              </a:rPr>
              <a:t>What is blending? </a:t>
            </a:r>
          </a:p>
          <a:p>
            <a:pPr marL="0" indent="0">
              <a:buNone/>
            </a:pPr>
            <a:r>
              <a:rPr lang="en-GB" sz="3500" dirty="0">
                <a:latin typeface="Comic Sans MS" panose="030F0702030302020204" pitchFamily="66" charset="0"/>
              </a:rPr>
              <a:t>To combine individual phonemes into a whole word, working all the way through from left to right.</a:t>
            </a:r>
          </a:p>
          <a:p>
            <a:pPr marL="0" indent="0">
              <a:buNone/>
            </a:pPr>
            <a:r>
              <a:rPr lang="en-GB" sz="3500" dirty="0">
                <a:solidFill>
                  <a:srgbClr val="FF0000"/>
                </a:solidFill>
                <a:latin typeface="Comic Sans MS" panose="030F0702030302020204" pitchFamily="66" charset="0"/>
              </a:rPr>
              <a:t>What are tricky words? </a:t>
            </a:r>
          </a:p>
          <a:p>
            <a:pPr marL="0" indent="0">
              <a:buNone/>
            </a:pPr>
            <a:r>
              <a:rPr lang="en-GB" sz="3500" dirty="0">
                <a:latin typeface="Comic Sans MS" panose="030F0702030302020204" pitchFamily="66" charset="0"/>
              </a:rPr>
              <a:t>High-frequency words that, although decodable in themselves, cannot be decoded by children using the GPCs they have been taught up to that point.</a:t>
            </a:r>
          </a:p>
          <a:p>
            <a:pPr marL="0" indent="0">
              <a:buNone/>
            </a:pPr>
            <a:endParaRPr lang="en-GB" sz="3500" dirty="0">
              <a:latin typeface="Comic Sans MS" panose="030F0702030302020204" pitchFamily="66" charset="0"/>
            </a:endParaRPr>
          </a:p>
        </p:txBody>
      </p:sp>
      <p:pic>
        <p:nvPicPr>
          <p:cNvPr id="4" name="Picture 3">
            <a:hlinkClick r:id="rId3"/>
            <a:extLst>
              <a:ext uri="{FF2B5EF4-FFF2-40B4-BE49-F238E27FC236}">
                <a16:creationId xmlns:a16="http://schemas.microsoft.com/office/drawing/2014/main" id="{3F956EFB-76B6-4198-8A43-0AA3CD3CD2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767" y="3229611"/>
            <a:ext cx="2911458" cy="819822"/>
          </a:xfrm>
          <a:prstGeom prst="rect">
            <a:avLst/>
          </a:prstGeom>
        </p:spPr>
      </p:pic>
      <p:pic>
        <p:nvPicPr>
          <p:cNvPr id="7" name="Picture 6">
            <a:extLst>
              <a:ext uri="{FF2B5EF4-FFF2-40B4-BE49-F238E27FC236}">
                <a16:creationId xmlns:a16="http://schemas.microsoft.com/office/drawing/2014/main" id="{9E9C0621-84D4-4245-A5BD-DF86189BFB6D}"/>
              </a:ext>
            </a:extLst>
          </p:cNvPr>
          <p:cNvPicPr>
            <a:picLocks noChangeAspect="1"/>
          </p:cNvPicPr>
          <p:nvPr/>
        </p:nvPicPr>
        <p:blipFill>
          <a:blip r:embed="rId5"/>
          <a:stretch>
            <a:fillRect/>
          </a:stretch>
        </p:blipFill>
        <p:spPr>
          <a:xfrm>
            <a:off x="114312" y="3802697"/>
            <a:ext cx="741558" cy="493473"/>
          </a:xfrm>
          <a:prstGeom prst="rect">
            <a:avLst/>
          </a:prstGeom>
        </p:spPr>
      </p:pic>
      <p:sp>
        <p:nvSpPr>
          <p:cNvPr id="8" name="Rectangle 7">
            <a:extLst>
              <a:ext uri="{FF2B5EF4-FFF2-40B4-BE49-F238E27FC236}">
                <a16:creationId xmlns:a16="http://schemas.microsoft.com/office/drawing/2014/main" id="{575D67C5-3D3A-4B2B-8FDF-D7BAB43C5DA8}"/>
              </a:ext>
            </a:extLst>
          </p:cNvPr>
          <p:cNvSpPr/>
          <p:nvPr/>
        </p:nvSpPr>
        <p:spPr>
          <a:xfrm>
            <a:off x="3914206" y="245112"/>
            <a:ext cx="5234125" cy="553998"/>
          </a:xfrm>
          <a:prstGeom prst="rect">
            <a:avLst/>
          </a:prstGeom>
        </p:spPr>
        <p:txBody>
          <a:bodyPr wrap="none">
            <a:spAutoFit/>
          </a:bodyPr>
          <a:lstStyle/>
          <a:p>
            <a:r>
              <a:rPr lang="en-GB" sz="3000" b="1" u="sng" dirty="0">
                <a:latin typeface="Comic Sans MS" panose="030F0702030302020204" pitchFamily="66" charset="0"/>
              </a:rPr>
              <a:t>The nitty gritty of phonics</a:t>
            </a:r>
          </a:p>
        </p:txBody>
      </p:sp>
      <p:pic>
        <p:nvPicPr>
          <p:cNvPr id="10" name="Picture 9">
            <a:extLst>
              <a:ext uri="{FF2B5EF4-FFF2-40B4-BE49-F238E27FC236}">
                <a16:creationId xmlns:a16="http://schemas.microsoft.com/office/drawing/2014/main" id="{10FC6858-564D-4041-B82B-C3BFC52B05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22" y="1555781"/>
            <a:ext cx="652779" cy="787527"/>
          </a:xfrm>
          <a:prstGeom prst="rect">
            <a:avLst/>
          </a:prstGeom>
        </p:spPr>
      </p:pic>
      <p:pic>
        <p:nvPicPr>
          <p:cNvPr id="1026" name="Picture 2" descr="Big Cat Phonics for Little Wandle Letters and Sounds Revised - Word Cards  and Tricky Word Cards for Reception: Phase 2 For Year Reception | Badger  Learning">
            <a:extLst>
              <a:ext uri="{FF2B5EF4-FFF2-40B4-BE49-F238E27FC236}">
                <a16:creationId xmlns:a16="http://schemas.microsoft.com/office/drawing/2014/main" id="{9B3A55FD-A987-4671-83DD-22D5E4195A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5498480"/>
            <a:ext cx="464710" cy="63988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A0FC8A48-15B0-403E-935D-551F8B30A77B}"/>
              </a:ext>
            </a:extLst>
          </p:cNvPr>
          <p:cNvSpPr/>
          <p:nvPr/>
        </p:nvSpPr>
        <p:spPr>
          <a:xfrm>
            <a:off x="749500" y="1195554"/>
            <a:ext cx="9540548" cy="4580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EAEEA571-6C34-4E0D-B4B9-4F2E48AF7BD4}"/>
              </a:ext>
            </a:extLst>
          </p:cNvPr>
          <p:cNvSpPr/>
          <p:nvPr/>
        </p:nvSpPr>
        <p:spPr>
          <a:xfrm>
            <a:off x="749500" y="1651578"/>
            <a:ext cx="11003588" cy="11517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F2CAD4F4-EE95-40CA-8DC9-72419FB4302A}"/>
              </a:ext>
            </a:extLst>
          </p:cNvPr>
          <p:cNvSpPr/>
          <p:nvPr/>
        </p:nvSpPr>
        <p:spPr>
          <a:xfrm>
            <a:off x="749500" y="2824451"/>
            <a:ext cx="11003588" cy="12050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18B0A0FC-B167-4F4B-B1DA-D6D208CB3161}"/>
              </a:ext>
            </a:extLst>
          </p:cNvPr>
          <p:cNvSpPr/>
          <p:nvPr/>
        </p:nvSpPr>
        <p:spPr>
          <a:xfrm>
            <a:off x="749500" y="4071729"/>
            <a:ext cx="11328188" cy="1105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9056849A-186B-46BD-A0EB-D516681B08F1}"/>
              </a:ext>
            </a:extLst>
          </p:cNvPr>
          <p:cNvSpPr/>
          <p:nvPr/>
        </p:nvSpPr>
        <p:spPr>
          <a:xfrm>
            <a:off x="711412" y="5219374"/>
            <a:ext cx="11328188" cy="15576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1C03AE50-31C6-435E-A00E-EC496CCE900B}"/>
              </a:ext>
            </a:extLst>
          </p:cNvPr>
          <p:cNvGrpSpPr/>
          <p:nvPr/>
        </p:nvGrpSpPr>
        <p:grpSpPr>
          <a:xfrm>
            <a:off x="38912" y="0"/>
            <a:ext cx="1862790" cy="773463"/>
            <a:chOff x="38912" y="0"/>
            <a:chExt cx="1862790" cy="773463"/>
          </a:xfrm>
        </p:grpSpPr>
        <p:pic>
          <p:nvPicPr>
            <p:cNvPr id="19" name="Content Placeholder 4">
              <a:extLst>
                <a:ext uri="{FF2B5EF4-FFF2-40B4-BE49-F238E27FC236}">
                  <a16:creationId xmlns:a16="http://schemas.microsoft.com/office/drawing/2014/main" id="{4BC8E870-C507-4FED-A541-2A677E956B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912" y="29184"/>
              <a:ext cx="813285" cy="744279"/>
            </a:xfrm>
            <a:prstGeom prst="rect">
              <a:avLst/>
            </a:prstGeom>
            <a:solidFill>
              <a:schemeClr val="accent3">
                <a:lumMod val="60000"/>
                <a:lumOff val="40000"/>
                <a:alpha val="0"/>
              </a:schemeClr>
            </a:solidFill>
          </p:spPr>
        </p:pic>
        <p:pic>
          <p:nvPicPr>
            <p:cNvPr id="20" name="Picture 19">
              <a:extLst>
                <a:ext uri="{FF2B5EF4-FFF2-40B4-BE49-F238E27FC236}">
                  <a16:creationId xmlns:a16="http://schemas.microsoft.com/office/drawing/2014/main" id="{DE0A0593-15F8-43C5-ABB3-4938FB9CEE3C}"/>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1017233" y="0"/>
              <a:ext cx="884469" cy="773463"/>
            </a:xfrm>
            <a:prstGeom prst="rect">
              <a:avLst/>
            </a:prstGeom>
            <a:noFill/>
            <a:ln>
              <a:noFill/>
            </a:ln>
          </p:spPr>
        </p:pic>
      </p:grpSp>
    </p:spTree>
    <p:extLst>
      <p:ext uri="{BB962C8B-B14F-4D97-AF65-F5344CB8AC3E}">
        <p14:creationId xmlns:p14="http://schemas.microsoft.com/office/powerpoint/2010/main" val="391083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BA42B-5472-4603-85F4-0FC7250919D6}"/>
              </a:ext>
            </a:extLst>
          </p:cNvPr>
          <p:cNvSpPr>
            <a:spLocks noGrp="1"/>
          </p:cNvSpPr>
          <p:nvPr>
            <p:ph type="title"/>
          </p:nvPr>
        </p:nvSpPr>
        <p:spPr>
          <a:xfrm>
            <a:off x="2139890" y="133303"/>
            <a:ext cx="11049000" cy="1012571"/>
          </a:xfrm>
        </p:spPr>
        <p:txBody>
          <a:bodyPr>
            <a:normAutofit fontScale="90000"/>
          </a:bodyPr>
          <a:lstStyle/>
          <a:p>
            <a:r>
              <a:rPr lang="en-US" sz="5000" b="1" u="sng" dirty="0">
                <a:latin typeface="Comic Sans MS" panose="030F0702030302020204" pitchFamily="66" charset="0"/>
              </a:rPr>
              <a:t>Progression of Teaching Reception</a:t>
            </a:r>
            <a:br>
              <a:rPr lang="en-US" sz="5000" b="1" u="sng" dirty="0">
                <a:latin typeface="Comic Sans MS" panose="030F0702030302020204" pitchFamily="66" charset="0"/>
              </a:rPr>
            </a:br>
            <a:endParaRPr lang="en-GB" sz="3300" b="1" u="sng"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71F86ABA-E234-4F06-B1FE-CF9A585FBD37}"/>
              </a:ext>
            </a:extLst>
          </p:cNvPr>
          <p:cNvSpPr>
            <a:spLocks noGrp="1"/>
          </p:cNvSpPr>
          <p:nvPr>
            <p:ph idx="1"/>
          </p:nvPr>
        </p:nvSpPr>
        <p:spPr>
          <a:xfrm>
            <a:off x="0" y="975360"/>
            <a:ext cx="11923776" cy="5651627"/>
          </a:xfrm>
        </p:spPr>
        <p:txBody>
          <a:bodyPr>
            <a:normAutofit/>
          </a:bodyPr>
          <a:lstStyle/>
          <a:p>
            <a:pPr marL="0" indent="0">
              <a:buNone/>
            </a:pPr>
            <a:r>
              <a:rPr lang="en-US" sz="3000" b="1" dirty="0">
                <a:solidFill>
                  <a:srgbClr val="FF0000"/>
                </a:solidFill>
                <a:latin typeface="Comic Sans MS" panose="030F0702030302020204" pitchFamily="66" charset="0"/>
              </a:rPr>
              <a:t>Recap of Phase 1 </a:t>
            </a:r>
            <a:r>
              <a:rPr lang="en-US" sz="3000" dirty="0">
                <a:latin typeface="Comic Sans MS" panose="030F0702030302020204" pitchFamily="66" charset="0"/>
              </a:rPr>
              <a:t>(environmental sounds)</a:t>
            </a:r>
          </a:p>
          <a:p>
            <a:pPr marL="0" indent="0">
              <a:buNone/>
            </a:pPr>
            <a:endParaRPr lang="en-US" sz="3000" dirty="0">
              <a:latin typeface="Comic Sans MS" panose="030F0702030302020204" pitchFamily="66" charset="0"/>
            </a:endParaRPr>
          </a:p>
          <a:p>
            <a:pPr marL="0" indent="0">
              <a:buNone/>
            </a:pPr>
            <a:r>
              <a:rPr lang="en-US" sz="3000" dirty="0">
                <a:solidFill>
                  <a:srgbClr val="CC0066"/>
                </a:solidFill>
                <a:latin typeface="Comic Sans MS" panose="030F0702030302020204" pitchFamily="66" charset="0"/>
              </a:rPr>
              <a:t>Autumn 1 &amp; 2: Phase 2 </a:t>
            </a:r>
            <a:r>
              <a:rPr lang="en-US" sz="3000" dirty="0">
                <a:latin typeface="Comic Sans MS" panose="030F0702030302020204" pitchFamily="66" charset="0"/>
              </a:rPr>
              <a:t>simple GPCs – </a:t>
            </a:r>
            <a:r>
              <a:rPr lang="en-US" sz="3000" dirty="0" err="1">
                <a:latin typeface="Comic Sans MS" panose="030F0702030302020204" pitchFamily="66" charset="0"/>
              </a:rPr>
              <a:t>s,a,t,p,i,n,m,n,d</a:t>
            </a:r>
            <a:r>
              <a:rPr lang="en-US" sz="3000" dirty="0">
                <a:latin typeface="Comic Sans MS" panose="030F0702030302020204" pitchFamily="66" charset="0"/>
              </a:rPr>
              <a:t>, g, o, c, k, ck, e, u, r, h, b, f, </a:t>
            </a:r>
            <a:r>
              <a:rPr lang="en-US" sz="3000" dirty="0" err="1">
                <a:latin typeface="Comic Sans MS" panose="030F0702030302020204" pitchFamily="66" charset="0"/>
              </a:rPr>
              <a:t>lff</a:t>
            </a:r>
            <a:r>
              <a:rPr lang="en-US" sz="3000" dirty="0">
                <a:latin typeface="Comic Sans MS" panose="030F0702030302020204" pitchFamily="66" charset="0"/>
              </a:rPr>
              <a:t> </a:t>
            </a:r>
            <a:r>
              <a:rPr lang="en-US" sz="3000" dirty="0" err="1">
                <a:latin typeface="Comic Sans MS" panose="030F0702030302020204" pitchFamily="66" charset="0"/>
              </a:rPr>
              <a:t>ll</a:t>
            </a:r>
            <a:r>
              <a:rPr lang="en-US" sz="3000" dirty="0">
                <a:latin typeface="Comic Sans MS" panose="030F0702030302020204" pitchFamily="66" charset="0"/>
              </a:rPr>
              <a:t> ss j v w x y z </a:t>
            </a:r>
            <a:r>
              <a:rPr lang="en-US" sz="3000" dirty="0" err="1">
                <a:latin typeface="Comic Sans MS" panose="030F0702030302020204" pitchFamily="66" charset="0"/>
              </a:rPr>
              <a:t>zz</a:t>
            </a:r>
            <a:r>
              <a:rPr lang="en-US" sz="3000" dirty="0">
                <a:latin typeface="Comic Sans MS" panose="030F0702030302020204" pitchFamily="66" charset="0"/>
              </a:rPr>
              <a:t> </a:t>
            </a:r>
            <a:r>
              <a:rPr lang="en-US" sz="3000" dirty="0" err="1">
                <a:latin typeface="Comic Sans MS" panose="030F0702030302020204" pitchFamily="66" charset="0"/>
              </a:rPr>
              <a:t>qu</a:t>
            </a:r>
            <a:r>
              <a:rPr lang="en-US" sz="3000" dirty="0">
                <a:latin typeface="Comic Sans MS" panose="030F0702030302020204" pitchFamily="66" charset="0"/>
              </a:rPr>
              <a:t> </a:t>
            </a:r>
            <a:r>
              <a:rPr lang="en-US" sz="3000" dirty="0" err="1">
                <a:latin typeface="Comic Sans MS" panose="030F0702030302020204" pitchFamily="66" charset="0"/>
              </a:rPr>
              <a:t>ch</a:t>
            </a:r>
            <a:r>
              <a:rPr lang="en-US" sz="3000" dirty="0">
                <a:latin typeface="Comic Sans MS" panose="030F0702030302020204" pitchFamily="66" charset="0"/>
              </a:rPr>
              <a:t> </a:t>
            </a:r>
            <a:r>
              <a:rPr lang="en-US" sz="3000" dirty="0" err="1">
                <a:latin typeface="Comic Sans MS" panose="030F0702030302020204" pitchFamily="66" charset="0"/>
              </a:rPr>
              <a:t>sh</a:t>
            </a:r>
            <a:r>
              <a:rPr lang="en-US" sz="3000" dirty="0">
                <a:latin typeface="Comic Sans MS" panose="030F0702030302020204" pitchFamily="66" charset="0"/>
              </a:rPr>
              <a:t> </a:t>
            </a:r>
            <a:r>
              <a:rPr lang="en-US" sz="3000" dirty="0" err="1">
                <a:latin typeface="Comic Sans MS" panose="030F0702030302020204" pitchFamily="66" charset="0"/>
              </a:rPr>
              <a:t>th</a:t>
            </a:r>
            <a:r>
              <a:rPr lang="en-US" sz="3000" dirty="0">
                <a:latin typeface="Comic Sans MS" panose="030F0702030302020204" pitchFamily="66" charset="0"/>
              </a:rPr>
              <a:t> ng </a:t>
            </a:r>
            <a:r>
              <a:rPr lang="en-US" sz="3000" dirty="0" err="1">
                <a:latin typeface="Comic Sans MS" panose="030F0702030302020204" pitchFamily="66" charset="0"/>
              </a:rPr>
              <a:t>nk</a:t>
            </a:r>
            <a:endParaRPr lang="en-US" sz="3000" dirty="0">
              <a:latin typeface="Comic Sans MS" panose="030F0702030302020204" pitchFamily="66" charset="0"/>
            </a:endParaRPr>
          </a:p>
          <a:p>
            <a:pPr marL="0" indent="0">
              <a:buNone/>
            </a:pPr>
            <a:endParaRPr lang="en-US" sz="3000" dirty="0">
              <a:latin typeface="Comic Sans MS" panose="030F0702030302020204" pitchFamily="66" charset="0"/>
            </a:endParaRPr>
          </a:p>
          <a:p>
            <a:pPr marL="0" indent="0">
              <a:buNone/>
            </a:pPr>
            <a:r>
              <a:rPr lang="en-US" sz="3000" dirty="0">
                <a:solidFill>
                  <a:srgbClr val="0099FF"/>
                </a:solidFill>
                <a:latin typeface="Comic Sans MS" panose="030F0702030302020204" pitchFamily="66" charset="0"/>
              </a:rPr>
              <a:t>Spring 1 &amp; 2:Phase 3 </a:t>
            </a:r>
            <a:r>
              <a:rPr lang="en-GB" sz="3000" dirty="0">
                <a:latin typeface="Comic Sans MS" panose="030F0702030302020204" pitchFamily="66" charset="0"/>
              </a:rPr>
              <a:t>ai </a:t>
            </a:r>
            <a:r>
              <a:rPr lang="en-GB" sz="3000" dirty="0" err="1">
                <a:latin typeface="Comic Sans MS" panose="030F0702030302020204" pitchFamily="66" charset="0"/>
              </a:rPr>
              <a:t>ee</a:t>
            </a:r>
            <a:r>
              <a:rPr lang="en-GB" sz="3000" dirty="0">
                <a:latin typeface="Comic Sans MS" panose="030F0702030302020204" pitchFamily="66" charset="0"/>
              </a:rPr>
              <a:t> </a:t>
            </a:r>
            <a:r>
              <a:rPr lang="en-GB" sz="3000" dirty="0" err="1">
                <a:latin typeface="Comic Sans MS" panose="030F0702030302020204" pitchFamily="66" charset="0"/>
              </a:rPr>
              <a:t>igh</a:t>
            </a:r>
            <a:r>
              <a:rPr lang="en-GB" sz="3000" dirty="0">
                <a:latin typeface="Comic Sans MS" panose="030F0702030302020204" pitchFamily="66" charset="0"/>
              </a:rPr>
              <a:t> </a:t>
            </a:r>
            <a:r>
              <a:rPr lang="en-GB" sz="3000" dirty="0" err="1">
                <a:latin typeface="Comic Sans MS" panose="030F0702030302020204" pitchFamily="66" charset="0"/>
              </a:rPr>
              <a:t>oa</a:t>
            </a:r>
            <a:r>
              <a:rPr lang="en-GB" sz="3000" dirty="0">
                <a:latin typeface="Comic Sans MS" panose="030F0702030302020204" pitchFamily="66" charset="0"/>
              </a:rPr>
              <a:t> </a:t>
            </a:r>
            <a:r>
              <a:rPr lang="en-GB" sz="3000" dirty="0" err="1">
                <a:latin typeface="Comic Sans MS" panose="030F0702030302020204" pitchFamily="66" charset="0"/>
              </a:rPr>
              <a:t>oo</a:t>
            </a:r>
            <a:r>
              <a:rPr lang="en-GB" sz="3000" dirty="0">
                <a:latin typeface="Comic Sans MS" panose="030F0702030302020204" pitchFamily="66" charset="0"/>
              </a:rPr>
              <a:t> </a:t>
            </a:r>
            <a:r>
              <a:rPr lang="en-GB" sz="3000" dirty="0" err="1">
                <a:latin typeface="Comic Sans MS" panose="030F0702030302020204" pitchFamily="66" charset="0"/>
              </a:rPr>
              <a:t>oo</a:t>
            </a:r>
            <a:r>
              <a:rPr lang="en-GB" sz="3000" dirty="0">
                <a:latin typeface="Comic Sans MS" panose="030F0702030302020204" pitchFamily="66" charset="0"/>
              </a:rPr>
              <a:t> </a:t>
            </a:r>
            <a:r>
              <a:rPr lang="en-GB" sz="3000" dirty="0" err="1">
                <a:latin typeface="Comic Sans MS" panose="030F0702030302020204" pitchFamily="66" charset="0"/>
              </a:rPr>
              <a:t>ar</a:t>
            </a:r>
            <a:r>
              <a:rPr lang="en-GB" sz="3000" dirty="0">
                <a:latin typeface="Comic Sans MS" panose="030F0702030302020204" pitchFamily="66" charset="0"/>
              </a:rPr>
              <a:t> or </a:t>
            </a:r>
            <a:r>
              <a:rPr lang="en-GB" sz="3000" dirty="0" err="1">
                <a:latin typeface="Comic Sans MS" panose="030F0702030302020204" pitchFamily="66" charset="0"/>
              </a:rPr>
              <a:t>ur</a:t>
            </a:r>
            <a:r>
              <a:rPr lang="en-GB" sz="3000" dirty="0">
                <a:latin typeface="Comic Sans MS" panose="030F0702030302020204" pitchFamily="66" charset="0"/>
              </a:rPr>
              <a:t> ow oi ear air </a:t>
            </a:r>
            <a:r>
              <a:rPr lang="en-GB" sz="3000" dirty="0" err="1">
                <a:latin typeface="Comic Sans MS" panose="030F0702030302020204" pitchFamily="66" charset="0"/>
              </a:rPr>
              <a:t>er</a:t>
            </a:r>
            <a:r>
              <a:rPr lang="en-GB" sz="3000" dirty="0">
                <a:latin typeface="Comic Sans MS" panose="030F0702030302020204" pitchFamily="66" charset="0"/>
              </a:rPr>
              <a:t> and longer words with double letters; suffixes –</a:t>
            </a:r>
            <a:r>
              <a:rPr lang="en-GB" sz="3000" dirty="0" err="1">
                <a:latin typeface="Comic Sans MS" panose="030F0702030302020204" pitchFamily="66" charset="0"/>
              </a:rPr>
              <a:t>ing</a:t>
            </a:r>
            <a:r>
              <a:rPr lang="en-GB" sz="3000" dirty="0">
                <a:latin typeface="Comic Sans MS" panose="030F0702030302020204" pitchFamily="66" charset="0"/>
              </a:rPr>
              <a:t>, -ed, -</a:t>
            </a:r>
            <a:r>
              <a:rPr lang="en-GB" sz="3000" dirty="0" err="1">
                <a:latin typeface="Comic Sans MS" panose="030F0702030302020204" pitchFamily="66" charset="0"/>
              </a:rPr>
              <a:t>er</a:t>
            </a:r>
            <a:r>
              <a:rPr lang="en-GB" sz="3000" dirty="0">
                <a:latin typeface="Comic Sans MS" panose="030F0702030302020204" pitchFamily="66" charset="0"/>
              </a:rPr>
              <a:t>, -</a:t>
            </a:r>
            <a:r>
              <a:rPr lang="en-GB" sz="3000" dirty="0" err="1">
                <a:latin typeface="Comic Sans MS" panose="030F0702030302020204" pitchFamily="66" charset="0"/>
              </a:rPr>
              <a:t>est</a:t>
            </a:r>
            <a:r>
              <a:rPr lang="en-GB" sz="3000" dirty="0">
                <a:latin typeface="Comic Sans MS" panose="030F0702030302020204" pitchFamily="66" charset="0"/>
              </a:rPr>
              <a:t> longer words and compound words</a:t>
            </a:r>
            <a:endParaRPr lang="en-US" sz="3000" dirty="0">
              <a:latin typeface="Comic Sans MS" panose="030F0702030302020204" pitchFamily="66" charset="0"/>
            </a:endParaRPr>
          </a:p>
          <a:p>
            <a:pPr marL="0" indent="0">
              <a:buNone/>
            </a:pPr>
            <a:endParaRPr lang="en-US" sz="3000" dirty="0">
              <a:latin typeface="Comic Sans MS" panose="030F0702030302020204" pitchFamily="66" charset="0"/>
            </a:endParaRPr>
          </a:p>
          <a:p>
            <a:pPr marL="0" indent="0">
              <a:buNone/>
            </a:pPr>
            <a:r>
              <a:rPr lang="en-US" sz="3000" dirty="0">
                <a:solidFill>
                  <a:srgbClr val="33CC33"/>
                </a:solidFill>
                <a:latin typeface="Comic Sans MS" panose="030F0702030302020204" pitchFamily="66" charset="0"/>
              </a:rPr>
              <a:t>Summer 1 &amp; 2: Phase 4 </a:t>
            </a:r>
            <a:r>
              <a:rPr lang="en-GB" sz="3000" dirty="0">
                <a:latin typeface="Comic Sans MS" panose="030F0702030302020204" pitchFamily="66" charset="0"/>
              </a:rPr>
              <a:t>Short vowels with adjacent consonants, suffixes –</a:t>
            </a:r>
            <a:r>
              <a:rPr lang="en-GB" sz="3000" dirty="0" err="1">
                <a:latin typeface="Comic Sans MS" panose="030F0702030302020204" pitchFamily="66" charset="0"/>
              </a:rPr>
              <a:t>ing</a:t>
            </a:r>
            <a:r>
              <a:rPr lang="en-GB" sz="3000" dirty="0">
                <a:latin typeface="Comic Sans MS" panose="030F0702030302020204" pitchFamily="66" charset="0"/>
              </a:rPr>
              <a:t>, -ed, -</a:t>
            </a:r>
            <a:r>
              <a:rPr lang="en-GB" sz="3000" dirty="0" err="1">
                <a:latin typeface="Comic Sans MS" panose="030F0702030302020204" pitchFamily="66" charset="0"/>
              </a:rPr>
              <a:t>er</a:t>
            </a:r>
            <a:r>
              <a:rPr lang="en-GB" sz="3000" dirty="0">
                <a:latin typeface="Comic Sans MS" panose="030F0702030302020204" pitchFamily="66" charset="0"/>
              </a:rPr>
              <a:t>, -</a:t>
            </a:r>
            <a:r>
              <a:rPr lang="en-GB" sz="3000" dirty="0" err="1">
                <a:latin typeface="Comic Sans MS" panose="030F0702030302020204" pitchFamily="66" charset="0"/>
              </a:rPr>
              <a:t>est</a:t>
            </a:r>
            <a:r>
              <a:rPr lang="en-GB" sz="3000" dirty="0">
                <a:latin typeface="Comic Sans MS" panose="030F0702030302020204" pitchFamily="66" charset="0"/>
              </a:rPr>
              <a:t>; longer words and compound words</a:t>
            </a:r>
            <a:endParaRPr lang="en-US" sz="3000" dirty="0">
              <a:latin typeface="Comic Sans MS" panose="030F0702030302020204" pitchFamily="66" charset="0"/>
            </a:endParaRPr>
          </a:p>
          <a:p>
            <a:pPr marL="0" indent="0">
              <a:buNone/>
            </a:pPr>
            <a:endParaRPr lang="en-US" sz="3000" dirty="0">
              <a:latin typeface="Comic Sans MS" panose="030F0702030302020204" pitchFamily="66" charset="0"/>
            </a:endParaRPr>
          </a:p>
        </p:txBody>
      </p:sp>
      <p:sp>
        <p:nvSpPr>
          <p:cNvPr id="4" name="Rectangle: Rounded Corners 3">
            <a:extLst>
              <a:ext uri="{FF2B5EF4-FFF2-40B4-BE49-F238E27FC236}">
                <a16:creationId xmlns:a16="http://schemas.microsoft.com/office/drawing/2014/main" id="{415752D9-2425-42E8-A542-891CE6BC51AF}"/>
              </a:ext>
            </a:extLst>
          </p:cNvPr>
          <p:cNvSpPr/>
          <p:nvPr/>
        </p:nvSpPr>
        <p:spPr>
          <a:xfrm>
            <a:off x="38912" y="1987931"/>
            <a:ext cx="12033504" cy="12307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C64347F5-6F79-4FBA-8044-D3DE532355BB}"/>
              </a:ext>
            </a:extLst>
          </p:cNvPr>
          <p:cNvSpPr/>
          <p:nvPr/>
        </p:nvSpPr>
        <p:spPr>
          <a:xfrm>
            <a:off x="0" y="3493389"/>
            <a:ext cx="12033504" cy="13825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737C3254-5445-4DBB-B7E3-E6979B0E79C9}"/>
              </a:ext>
            </a:extLst>
          </p:cNvPr>
          <p:cNvSpPr/>
          <p:nvPr/>
        </p:nvSpPr>
        <p:spPr>
          <a:xfrm>
            <a:off x="79248" y="5267261"/>
            <a:ext cx="12033504" cy="12307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3765BAC8-1355-4C93-BE52-91D6874C70E4}"/>
              </a:ext>
            </a:extLst>
          </p:cNvPr>
          <p:cNvGrpSpPr/>
          <p:nvPr/>
        </p:nvGrpSpPr>
        <p:grpSpPr>
          <a:xfrm>
            <a:off x="38912" y="0"/>
            <a:ext cx="1862790" cy="773463"/>
            <a:chOff x="38912" y="0"/>
            <a:chExt cx="1862790" cy="773463"/>
          </a:xfrm>
        </p:grpSpPr>
        <p:pic>
          <p:nvPicPr>
            <p:cNvPr id="9" name="Content Placeholder 4">
              <a:extLst>
                <a:ext uri="{FF2B5EF4-FFF2-40B4-BE49-F238E27FC236}">
                  <a16:creationId xmlns:a16="http://schemas.microsoft.com/office/drawing/2014/main" id="{503161FF-0B98-4252-8CBE-100894C89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12" y="29184"/>
              <a:ext cx="813285" cy="744279"/>
            </a:xfrm>
            <a:prstGeom prst="rect">
              <a:avLst/>
            </a:prstGeom>
            <a:solidFill>
              <a:schemeClr val="accent3">
                <a:lumMod val="60000"/>
                <a:lumOff val="40000"/>
                <a:alpha val="0"/>
              </a:schemeClr>
            </a:solidFill>
          </p:spPr>
        </p:pic>
        <p:pic>
          <p:nvPicPr>
            <p:cNvPr id="10" name="Picture 9">
              <a:extLst>
                <a:ext uri="{FF2B5EF4-FFF2-40B4-BE49-F238E27FC236}">
                  <a16:creationId xmlns:a16="http://schemas.microsoft.com/office/drawing/2014/main" id="{D0865F4A-8504-4F27-A2E5-28878F15168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7233" y="0"/>
              <a:ext cx="884469" cy="773463"/>
            </a:xfrm>
            <a:prstGeom prst="rect">
              <a:avLst/>
            </a:prstGeom>
            <a:noFill/>
            <a:ln>
              <a:noFill/>
            </a:ln>
          </p:spPr>
        </p:pic>
      </p:grpSp>
    </p:spTree>
    <p:extLst>
      <p:ext uri="{BB962C8B-B14F-4D97-AF65-F5344CB8AC3E}">
        <p14:creationId xmlns:p14="http://schemas.microsoft.com/office/powerpoint/2010/main" val="255235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B2028B-A791-48E4-913E-3A9F0C90E47D}"/>
              </a:ext>
            </a:extLst>
          </p:cNvPr>
          <p:cNvSpPr>
            <a:spLocks noGrp="1"/>
          </p:cNvSpPr>
          <p:nvPr>
            <p:ph idx="1"/>
          </p:nvPr>
        </p:nvSpPr>
        <p:spPr>
          <a:xfrm>
            <a:off x="0" y="830533"/>
            <a:ext cx="12545568" cy="5875067"/>
          </a:xfrm>
        </p:spPr>
        <p:txBody>
          <a:bodyPr>
            <a:noAutofit/>
          </a:bodyPr>
          <a:lstStyle/>
          <a:p>
            <a:pPr marL="0" indent="0">
              <a:buNone/>
            </a:pPr>
            <a:r>
              <a:rPr lang="en-GB" sz="3000" dirty="0">
                <a:solidFill>
                  <a:srgbClr val="FF0000"/>
                </a:solidFill>
                <a:latin typeface="Comic Sans MS" panose="030F0702030302020204" pitchFamily="66" charset="0"/>
              </a:rPr>
              <a:t>Review phase 3 &amp; 4</a:t>
            </a:r>
          </a:p>
          <a:p>
            <a:endParaRPr lang="en-GB" sz="1000" dirty="0">
              <a:solidFill>
                <a:srgbClr val="FF9900"/>
              </a:solidFill>
              <a:latin typeface="Comic Sans MS" panose="030F0702030302020204" pitchFamily="66" charset="0"/>
            </a:endParaRPr>
          </a:p>
          <a:p>
            <a:pPr marL="0" indent="0">
              <a:buNone/>
            </a:pPr>
            <a:r>
              <a:rPr lang="en-GB" sz="3000" dirty="0">
                <a:solidFill>
                  <a:srgbClr val="FF9900"/>
                </a:solidFill>
                <a:latin typeface="Comic Sans MS" panose="030F0702030302020204" pitchFamily="66" charset="0"/>
              </a:rPr>
              <a:t>Autumn 1 – Spring 2: Phase 5 </a:t>
            </a:r>
            <a:r>
              <a:rPr lang="en-GB" sz="3000" dirty="0">
                <a:latin typeface="Comic Sans MS" panose="030F0702030302020204" pitchFamily="66" charset="0"/>
              </a:rPr>
              <a:t>– alternative pronunciations:</a:t>
            </a:r>
          </a:p>
          <a:p>
            <a:pPr marL="0" indent="0">
              <a:buNone/>
            </a:pPr>
            <a:r>
              <a:rPr lang="en-GB" sz="3000" dirty="0">
                <a:latin typeface="Comic Sans MS" panose="030F0702030302020204" pitchFamily="66" charset="0"/>
              </a:rPr>
              <a:t>/ai/ ay play</a:t>
            </a:r>
          </a:p>
          <a:p>
            <a:pPr marL="0" indent="0">
              <a:buNone/>
            </a:pPr>
            <a:r>
              <a:rPr lang="en-GB" sz="3000" dirty="0">
                <a:latin typeface="Comic Sans MS" panose="030F0702030302020204" pitchFamily="66" charset="0"/>
              </a:rPr>
              <a:t>/oi/ oy toy</a:t>
            </a:r>
          </a:p>
          <a:p>
            <a:pPr marL="0" indent="0">
              <a:buNone/>
            </a:pPr>
            <a:r>
              <a:rPr lang="en-GB" sz="3000" dirty="0">
                <a:latin typeface="Comic Sans MS" panose="030F0702030302020204" pitchFamily="66" charset="0"/>
              </a:rPr>
              <a:t>/or/ au </a:t>
            </a:r>
            <a:r>
              <a:rPr lang="en-GB" sz="3000" dirty="0" err="1">
                <a:latin typeface="Comic Sans MS" panose="030F0702030302020204" pitchFamily="66" charset="0"/>
              </a:rPr>
              <a:t>aur</a:t>
            </a:r>
            <a:r>
              <a:rPr lang="en-GB" sz="3000" dirty="0">
                <a:latin typeface="Comic Sans MS" panose="030F0702030302020204" pitchFamily="66" charset="0"/>
              </a:rPr>
              <a:t> </a:t>
            </a:r>
            <a:r>
              <a:rPr lang="en-GB" sz="3000" dirty="0" err="1">
                <a:latin typeface="Comic Sans MS" panose="030F0702030302020204" pitchFamily="66" charset="0"/>
              </a:rPr>
              <a:t>oor</a:t>
            </a:r>
            <a:r>
              <a:rPr lang="en-GB" sz="3000" dirty="0">
                <a:latin typeface="Comic Sans MS" panose="030F0702030302020204" pitchFamily="66" charset="0"/>
              </a:rPr>
              <a:t> al author dinosaur floor walk</a:t>
            </a:r>
          </a:p>
          <a:p>
            <a:pPr marL="0" indent="0">
              <a:buNone/>
            </a:pPr>
            <a:endParaRPr lang="en-GB" sz="1000" dirty="0">
              <a:latin typeface="Comic Sans MS" panose="030F0702030302020204" pitchFamily="66" charset="0"/>
            </a:endParaRPr>
          </a:p>
          <a:p>
            <a:pPr marL="0" indent="0">
              <a:buNone/>
            </a:pPr>
            <a:r>
              <a:rPr lang="en-GB" sz="3000" dirty="0">
                <a:latin typeface="Comic Sans MS" panose="030F0702030302020204" pitchFamily="66" charset="0"/>
              </a:rPr>
              <a:t>Summer 1: Phonics screening check review </a:t>
            </a:r>
          </a:p>
          <a:p>
            <a:pPr marL="0" indent="0">
              <a:buNone/>
            </a:pPr>
            <a:endParaRPr lang="en-GB" sz="1000" dirty="0">
              <a:solidFill>
                <a:srgbClr val="FF9900"/>
              </a:solidFill>
              <a:latin typeface="Comic Sans MS" panose="030F0702030302020204" pitchFamily="66" charset="0"/>
            </a:endParaRPr>
          </a:p>
          <a:p>
            <a:pPr marL="0" indent="0">
              <a:buNone/>
            </a:pPr>
            <a:r>
              <a:rPr lang="en-GB" sz="3000" dirty="0">
                <a:solidFill>
                  <a:srgbClr val="FF9900"/>
                </a:solidFill>
                <a:latin typeface="Comic Sans MS" panose="030F0702030302020204" pitchFamily="66" charset="0"/>
              </a:rPr>
              <a:t>Summer 2: Phase 5</a:t>
            </a:r>
            <a:r>
              <a:rPr lang="en-GB" sz="3000" dirty="0">
                <a:latin typeface="Comic Sans MS" panose="030F0702030302020204" pitchFamily="66" charset="0"/>
              </a:rPr>
              <a:t> alternative consonants</a:t>
            </a:r>
          </a:p>
          <a:p>
            <a:pPr marL="0" indent="0">
              <a:buNone/>
            </a:pPr>
            <a:r>
              <a:rPr lang="en-GB" sz="3000" dirty="0">
                <a:latin typeface="Comic Sans MS" panose="030F0702030302020204" pitchFamily="66" charset="0"/>
              </a:rPr>
              <a:t>/</a:t>
            </a:r>
            <a:r>
              <a:rPr lang="en-GB" sz="3000" dirty="0" err="1">
                <a:latin typeface="Comic Sans MS" panose="030F0702030302020204" pitchFamily="66" charset="0"/>
              </a:rPr>
              <a:t>ch</a:t>
            </a:r>
            <a:r>
              <a:rPr lang="en-GB" sz="3000" dirty="0">
                <a:latin typeface="Comic Sans MS" panose="030F0702030302020204" pitchFamily="66" charset="0"/>
              </a:rPr>
              <a:t>/ tch </a:t>
            </a:r>
            <a:r>
              <a:rPr lang="en-GB" sz="3000" dirty="0" err="1">
                <a:latin typeface="Comic Sans MS" panose="030F0702030302020204" pitchFamily="66" charset="0"/>
              </a:rPr>
              <a:t>ture</a:t>
            </a:r>
            <a:r>
              <a:rPr lang="en-GB" sz="3000" dirty="0">
                <a:latin typeface="Comic Sans MS" panose="030F0702030302020204" pitchFamily="66" charset="0"/>
              </a:rPr>
              <a:t> match adventure</a:t>
            </a:r>
          </a:p>
          <a:p>
            <a:pPr marL="0" indent="0">
              <a:buNone/>
            </a:pPr>
            <a:r>
              <a:rPr lang="en-GB" sz="3000" dirty="0">
                <a:latin typeface="Comic Sans MS" panose="030F0702030302020204" pitchFamily="66" charset="0"/>
              </a:rPr>
              <a:t>/</a:t>
            </a:r>
            <a:r>
              <a:rPr lang="en-GB" sz="3000" dirty="0" err="1">
                <a:latin typeface="Comic Sans MS" panose="030F0702030302020204" pitchFamily="66" charset="0"/>
              </a:rPr>
              <a:t>sh</a:t>
            </a:r>
            <a:r>
              <a:rPr lang="en-GB" sz="3000" dirty="0">
                <a:latin typeface="Comic Sans MS" panose="030F0702030302020204" pitchFamily="66" charset="0"/>
              </a:rPr>
              <a:t>/ </a:t>
            </a:r>
            <a:r>
              <a:rPr lang="en-GB" sz="3000" dirty="0" err="1">
                <a:latin typeface="Comic Sans MS" panose="030F0702030302020204" pitchFamily="66" charset="0"/>
              </a:rPr>
              <a:t>ti</a:t>
            </a:r>
            <a:r>
              <a:rPr lang="en-GB" sz="3000" dirty="0">
                <a:latin typeface="Comic Sans MS" panose="030F0702030302020204" pitchFamily="66" charset="0"/>
              </a:rPr>
              <a:t> </a:t>
            </a:r>
            <a:r>
              <a:rPr lang="en-GB" sz="3000" dirty="0" err="1">
                <a:latin typeface="Comic Sans MS" panose="030F0702030302020204" pitchFamily="66" charset="0"/>
              </a:rPr>
              <a:t>ssi</a:t>
            </a:r>
            <a:r>
              <a:rPr lang="en-GB" sz="3000" dirty="0">
                <a:latin typeface="Comic Sans MS" panose="030F0702030302020204" pitchFamily="66" charset="0"/>
              </a:rPr>
              <a:t> </a:t>
            </a:r>
            <a:r>
              <a:rPr lang="en-GB" sz="3000" dirty="0" err="1">
                <a:latin typeface="Comic Sans MS" panose="030F0702030302020204" pitchFamily="66" charset="0"/>
              </a:rPr>
              <a:t>si</a:t>
            </a:r>
            <a:r>
              <a:rPr lang="en-GB" sz="3000" dirty="0">
                <a:latin typeface="Comic Sans MS" panose="030F0702030302020204" pitchFamily="66" charset="0"/>
              </a:rPr>
              <a:t> ci potion mission mansion delicious</a:t>
            </a:r>
          </a:p>
          <a:p>
            <a:pPr marL="0" indent="0">
              <a:buNone/>
            </a:pPr>
            <a:r>
              <a:rPr lang="en-GB" sz="3000" dirty="0">
                <a:latin typeface="Comic Sans MS" panose="030F0702030302020204" pitchFamily="66" charset="0"/>
              </a:rPr>
              <a:t>/or/ augh our oar ore daughter pour oar more</a:t>
            </a:r>
          </a:p>
          <a:p>
            <a:pPr marL="0" indent="0">
              <a:buNone/>
            </a:pPr>
            <a:endParaRPr lang="en-GB" sz="3000" dirty="0">
              <a:latin typeface="Comic Sans MS" panose="030F0702030302020204" pitchFamily="66" charset="0"/>
            </a:endParaRPr>
          </a:p>
          <a:p>
            <a:pPr marL="0" indent="0">
              <a:buNone/>
            </a:pPr>
            <a:endParaRPr lang="en-GB" sz="3000" dirty="0"/>
          </a:p>
        </p:txBody>
      </p:sp>
      <p:sp>
        <p:nvSpPr>
          <p:cNvPr id="4" name="Title 1">
            <a:extLst>
              <a:ext uri="{FF2B5EF4-FFF2-40B4-BE49-F238E27FC236}">
                <a16:creationId xmlns:a16="http://schemas.microsoft.com/office/drawing/2014/main" id="{D0AA7EB2-F939-403C-82F5-C4558BFDE490}"/>
              </a:ext>
            </a:extLst>
          </p:cNvPr>
          <p:cNvSpPr txBox="1">
            <a:spLocks/>
          </p:cNvSpPr>
          <p:nvPr/>
        </p:nvSpPr>
        <p:spPr>
          <a:xfrm>
            <a:off x="2185416" y="-144622"/>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b="1" u="sng" dirty="0">
                <a:latin typeface="Comic Sans MS" panose="030F0702030302020204" pitchFamily="66" charset="0"/>
              </a:rPr>
              <a:t>Progression of Teaching Year 1</a:t>
            </a:r>
            <a:endParaRPr lang="en-GB" sz="5000" b="1" u="sng" dirty="0">
              <a:latin typeface="Comic Sans MS" panose="030F0702030302020204" pitchFamily="66" charset="0"/>
            </a:endParaRPr>
          </a:p>
        </p:txBody>
      </p:sp>
      <p:sp>
        <p:nvSpPr>
          <p:cNvPr id="9" name="Rectangle: Rounded Corners 8">
            <a:extLst>
              <a:ext uri="{FF2B5EF4-FFF2-40B4-BE49-F238E27FC236}">
                <a16:creationId xmlns:a16="http://schemas.microsoft.com/office/drawing/2014/main" id="{14D5D2F7-72B3-4736-9049-E0000C3E03F0}"/>
              </a:ext>
            </a:extLst>
          </p:cNvPr>
          <p:cNvSpPr/>
          <p:nvPr/>
        </p:nvSpPr>
        <p:spPr>
          <a:xfrm>
            <a:off x="100584" y="1333341"/>
            <a:ext cx="12033504" cy="24217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0EEA3F6B-C145-4C25-B4F4-2AFC512EDF19}"/>
              </a:ext>
            </a:extLst>
          </p:cNvPr>
          <p:cNvSpPr/>
          <p:nvPr/>
        </p:nvSpPr>
        <p:spPr>
          <a:xfrm>
            <a:off x="0" y="3815984"/>
            <a:ext cx="12033504" cy="883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E84505BC-B038-42F8-BFAA-3EDE688408C8}"/>
              </a:ext>
            </a:extLst>
          </p:cNvPr>
          <p:cNvSpPr/>
          <p:nvPr/>
        </p:nvSpPr>
        <p:spPr>
          <a:xfrm>
            <a:off x="12192" y="4847812"/>
            <a:ext cx="12033504" cy="2010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2C59A6D2-CE74-45C4-9E7A-2DFD0540FA94}"/>
              </a:ext>
            </a:extLst>
          </p:cNvPr>
          <p:cNvGrpSpPr/>
          <p:nvPr/>
        </p:nvGrpSpPr>
        <p:grpSpPr>
          <a:xfrm>
            <a:off x="38912" y="0"/>
            <a:ext cx="1862790" cy="773463"/>
            <a:chOff x="38912" y="0"/>
            <a:chExt cx="1862790" cy="773463"/>
          </a:xfrm>
        </p:grpSpPr>
        <p:pic>
          <p:nvPicPr>
            <p:cNvPr id="18" name="Content Placeholder 4">
              <a:extLst>
                <a:ext uri="{FF2B5EF4-FFF2-40B4-BE49-F238E27FC236}">
                  <a16:creationId xmlns:a16="http://schemas.microsoft.com/office/drawing/2014/main" id="{653F9C67-1B5A-4D39-8090-739942B58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12" y="29184"/>
              <a:ext cx="813285" cy="744279"/>
            </a:xfrm>
            <a:prstGeom prst="rect">
              <a:avLst/>
            </a:prstGeom>
            <a:solidFill>
              <a:schemeClr val="accent3">
                <a:lumMod val="60000"/>
                <a:lumOff val="40000"/>
                <a:alpha val="0"/>
              </a:schemeClr>
            </a:solidFill>
          </p:spPr>
        </p:pic>
        <p:pic>
          <p:nvPicPr>
            <p:cNvPr id="19" name="Picture 18">
              <a:extLst>
                <a:ext uri="{FF2B5EF4-FFF2-40B4-BE49-F238E27FC236}">
                  <a16:creationId xmlns:a16="http://schemas.microsoft.com/office/drawing/2014/main" id="{66B3FA14-5362-497A-BAD5-8D86B1BB8D3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7233" y="0"/>
              <a:ext cx="884469" cy="773463"/>
            </a:xfrm>
            <a:prstGeom prst="rect">
              <a:avLst/>
            </a:prstGeom>
            <a:noFill/>
            <a:ln>
              <a:noFill/>
            </a:ln>
          </p:spPr>
        </p:pic>
      </p:grpSp>
    </p:spTree>
    <p:extLst>
      <p:ext uri="{BB962C8B-B14F-4D97-AF65-F5344CB8AC3E}">
        <p14:creationId xmlns:p14="http://schemas.microsoft.com/office/powerpoint/2010/main" val="5700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D03301-0B7D-4FAB-B990-998F98F01731}"/>
              </a:ext>
            </a:extLst>
          </p:cNvPr>
          <p:cNvSpPr>
            <a:spLocks noGrp="1"/>
          </p:cNvSpPr>
          <p:nvPr>
            <p:ph idx="1"/>
          </p:nvPr>
        </p:nvSpPr>
        <p:spPr>
          <a:xfrm>
            <a:off x="153724" y="901497"/>
            <a:ext cx="10515600" cy="4351338"/>
          </a:xfrm>
        </p:spPr>
        <p:txBody>
          <a:bodyPr/>
          <a:lstStyle/>
          <a:p>
            <a:r>
              <a:rPr lang="en-GB" sz="3500" dirty="0">
                <a:latin typeface="Comic Sans MS" panose="030F0702030302020204" pitchFamily="66" charset="0"/>
              </a:rPr>
              <a:t> Underpins the curriculum</a:t>
            </a:r>
          </a:p>
          <a:p>
            <a:r>
              <a:rPr lang="en-GB" sz="3500" dirty="0">
                <a:latin typeface="Comic Sans MS" panose="030F0702030302020204" pitchFamily="66" charset="0"/>
              </a:rPr>
              <a:t> Clearly impacts on achievement </a:t>
            </a:r>
          </a:p>
          <a:p>
            <a:r>
              <a:rPr lang="en-GB" sz="3500" dirty="0">
                <a:latin typeface="Comic Sans MS" panose="030F0702030302020204" pitchFamily="66" charset="0"/>
              </a:rPr>
              <a:t> Impacts happiness and life expectancy</a:t>
            </a:r>
          </a:p>
          <a:p>
            <a:pPr marL="0" indent="0">
              <a:buNone/>
            </a:pPr>
            <a:endParaRPr lang="en-GB" dirty="0"/>
          </a:p>
        </p:txBody>
      </p:sp>
      <p:sp>
        <p:nvSpPr>
          <p:cNvPr id="4" name="Title 1">
            <a:extLst>
              <a:ext uri="{FF2B5EF4-FFF2-40B4-BE49-F238E27FC236}">
                <a16:creationId xmlns:a16="http://schemas.microsoft.com/office/drawing/2014/main" id="{F13430F2-E676-41B3-8E3A-CE5CFC27CC23}"/>
              </a:ext>
            </a:extLst>
          </p:cNvPr>
          <p:cNvSpPr txBox="1">
            <a:spLocks/>
          </p:cNvSpPr>
          <p:nvPr/>
        </p:nvSpPr>
        <p:spPr>
          <a:xfrm>
            <a:off x="2919919" y="29183"/>
            <a:ext cx="5896090" cy="7442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a:latin typeface="Comic Sans MS" panose="030F0702030302020204" pitchFamily="66" charset="0"/>
              </a:rPr>
              <a:t>Phonics into Reading</a:t>
            </a:r>
            <a:endParaRPr lang="en-GB" dirty="0"/>
          </a:p>
        </p:txBody>
      </p:sp>
      <p:pic>
        <p:nvPicPr>
          <p:cNvPr id="5" name="Content Placeholder 4">
            <a:extLst>
              <a:ext uri="{FF2B5EF4-FFF2-40B4-BE49-F238E27FC236}">
                <a16:creationId xmlns:a16="http://schemas.microsoft.com/office/drawing/2014/main" id="{444B3435-7E7F-481C-9FEC-54CE4BB7E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12" y="29184"/>
            <a:ext cx="813285" cy="744279"/>
          </a:xfrm>
          <a:prstGeom prst="rect">
            <a:avLst/>
          </a:prstGeom>
          <a:solidFill>
            <a:schemeClr val="accent3">
              <a:lumMod val="60000"/>
              <a:lumOff val="40000"/>
              <a:alpha val="0"/>
            </a:schemeClr>
          </a:solidFill>
        </p:spPr>
      </p:pic>
      <p:pic>
        <p:nvPicPr>
          <p:cNvPr id="8" name="Picture 7">
            <a:extLst>
              <a:ext uri="{FF2B5EF4-FFF2-40B4-BE49-F238E27FC236}">
                <a16:creationId xmlns:a16="http://schemas.microsoft.com/office/drawing/2014/main" id="{7D9A5C6D-313F-4E04-B519-A5D7B2B838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295" y="773462"/>
            <a:ext cx="8377433" cy="5881345"/>
          </a:xfrm>
          <a:prstGeom prst="rect">
            <a:avLst/>
          </a:prstGeom>
        </p:spPr>
      </p:pic>
    </p:spTree>
    <p:extLst>
      <p:ext uri="{BB962C8B-B14F-4D97-AF65-F5344CB8AC3E}">
        <p14:creationId xmlns:p14="http://schemas.microsoft.com/office/powerpoint/2010/main" val="51812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B801D-95C0-494C-8969-E4BE51F4CF98}"/>
              </a:ext>
            </a:extLst>
          </p:cNvPr>
          <p:cNvSpPr>
            <a:spLocks noGrp="1"/>
          </p:cNvSpPr>
          <p:nvPr>
            <p:ph type="title"/>
          </p:nvPr>
        </p:nvSpPr>
        <p:spPr>
          <a:xfrm>
            <a:off x="4103097" y="-195931"/>
            <a:ext cx="3985805" cy="1325563"/>
          </a:xfrm>
        </p:spPr>
        <p:txBody>
          <a:bodyPr>
            <a:normAutofit/>
          </a:bodyPr>
          <a:lstStyle/>
          <a:p>
            <a:r>
              <a:rPr lang="en-GB" sz="4000" b="1" u="sng" dirty="0">
                <a:latin typeface="Comic Sans MS" panose="030F0702030302020204" pitchFamily="66" charset="0"/>
              </a:rPr>
              <a:t>Early Reading</a:t>
            </a:r>
          </a:p>
        </p:txBody>
      </p:sp>
      <p:sp>
        <p:nvSpPr>
          <p:cNvPr id="4" name="Content Placeholder 3">
            <a:extLst>
              <a:ext uri="{FF2B5EF4-FFF2-40B4-BE49-F238E27FC236}">
                <a16:creationId xmlns:a16="http://schemas.microsoft.com/office/drawing/2014/main" id="{00BF039A-7671-4F84-947A-92092CAB6F7A}"/>
              </a:ext>
            </a:extLst>
          </p:cNvPr>
          <p:cNvSpPr>
            <a:spLocks noGrp="1"/>
          </p:cNvSpPr>
          <p:nvPr>
            <p:ph idx="1"/>
          </p:nvPr>
        </p:nvSpPr>
        <p:spPr>
          <a:xfrm>
            <a:off x="1022913" y="1129632"/>
            <a:ext cx="11345219" cy="5238816"/>
          </a:xfrm>
        </p:spPr>
        <p:txBody>
          <a:bodyPr>
            <a:normAutofit/>
          </a:bodyPr>
          <a:lstStyle/>
          <a:p>
            <a:pPr marL="0" indent="0">
              <a:buNone/>
            </a:pPr>
            <a:r>
              <a:rPr lang="en-GB" sz="3000" dirty="0">
                <a:solidFill>
                  <a:srgbClr val="FF0000"/>
                </a:solidFill>
                <a:latin typeface="Comic Sans MS" panose="030F0702030302020204" pitchFamily="66" charset="0"/>
              </a:rPr>
              <a:t>Phonic decoding skills must be practised until children become automatic and fluent reading is established.</a:t>
            </a:r>
          </a:p>
          <a:p>
            <a:pPr marL="0" indent="0">
              <a:buNone/>
            </a:pPr>
            <a:endParaRPr lang="en-GB" sz="3000" dirty="0">
              <a:latin typeface="Comic Sans MS" panose="030F0702030302020204" pitchFamily="66" charset="0"/>
            </a:endParaRPr>
          </a:p>
          <a:p>
            <a:r>
              <a:rPr lang="en-GB" sz="3000" dirty="0">
                <a:latin typeface="Comic Sans MS" panose="030F0702030302020204" pitchFamily="66" charset="0"/>
              </a:rPr>
              <a:t> </a:t>
            </a:r>
            <a:r>
              <a:rPr lang="en-GB" sz="3000" dirty="0">
                <a:solidFill>
                  <a:srgbClr val="CC0066"/>
                </a:solidFill>
                <a:latin typeface="Comic Sans MS" panose="030F0702030302020204" pitchFamily="66" charset="0"/>
              </a:rPr>
              <a:t>Decoding</a:t>
            </a:r>
            <a:r>
              <a:rPr lang="en-GB" sz="3000" dirty="0">
                <a:latin typeface="Comic Sans MS" panose="030F0702030302020204" pitchFamily="66" charset="0"/>
              </a:rPr>
              <a:t> – practicing secure phonic knowledge</a:t>
            </a:r>
          </a:p>
          <a:p>
            <a:r>
              <a:rPr lang="en-GB" sz="3000" dirty="0">
                <a:solidFill>
                  <a:srgbClr val="CC0066"/>
                </a:solidFill>
                <a:latin typeface="Comic Sans MS" panose="030F0702030302020204" pitchFamily="66" charset="0"/>
              </a:rPr>
              <a:t>Prosody</a:t>
            </a:r>
            <a:r>
              <a:rPr lang="en-GB" sz="3000" dirty="0">
                <a:latin typeface="Comic Sans MS" panose="030F0702030302020204" pitchFamily="66" charset="0"/>
              </a:rPr>
              <a:t>- Rhythmic and intonation = expressive reading; conveys meaning and add ‘life’ to reading.</a:t>
            </a:r>
          </a:p>
          <a:p>
            <a:r>
              <a:rPr lang="en-GB" sz="3000" dirty="0">
                <a:solidFill>
                  <a:srgbClr val="CC0066"/>
                </a:solidFill>
                <a:latin typeface="Comic Sans MS" panose="030F0702030302020204" pitchFamily="66" charset="0"/>
              </a:rPr>
              <a:t>Comprehension</a:t>
            </a:r>
            <a:r>
              <a:rPr lang="en-GB" sz="3000" dirty="0">
                <a:latin typeface="Comic Sans MS" panose="030F0702030302020204" pitchFamily="66" charset="0"/>
              </a:rPr>
              <a:t> – VIPERS: vocabulary, inference, prediction, explanation, retrieval, sequencing </a:t>
            </a:r>
          </a:p>
          <a:p>
            <a:pPr marL="0" indent="0">
              <a:buNone/>
            </a:pPr>
            <a:endParaRPr lang="en-GB" sz="3000" dirty="0">
              <a:latin typeface="Comic Sans MS" panose="030F0702030302020204" pitchFamily="66" charset="0"/>
            </a:endParaRPr>
          </a:p>
        </p:txBody>
      </p:sp>
      <p:pic>
        <p:nvPicPr>
          <p:cNvPr id="2050" name="Picture 2" descr="Big Cat Phonics for Little Wandle Letters and Sounds Revised – Pip and Pop:  Phase 2 - Natasha Paul - Paperback">
            <a:extLst>
              <a:ext uri="{FF2B5EF4-FFF2-40B4-BE49-F238E27FC236}">
                <a16:creationId xmlns:a16="http://schemas.microsoft.com/office/drawing/2014/main" id="{803725B8-1510-4850-BF4F-156B989FF2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72" y="1439799"/>
            <a:ext cx="916041" cy="86448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B354ED25-0479-4FBC-A1C3-CF8E04E1364D}"/>
              </a:ext>
            </a:extLst>
          </p:cNvPr>
          <p:cNvGrpSpPr/>
          <p:nvPr/>
        </p:nvGrpSpPr>
        <p:grpSpPr>
          <a:xfrm>
            <a:off x="38912" y="0"/>
            <a:ext cx="1862790" cy="773463"/>
            <a:chOff x="38912" y="0"/>
            <a:chExt cx="1862790" cy="773463"/>
          </a:xfrm>
        </p:grpSpPr>
        <p:pic>
          <p:nvPicPr>
            <p:cNvPr id="7" name="Content Placeholder 4">
              <a:extLst>
                <a:ext uri="{FF2B5EF4-FFF2-40B4-BE49-F238E27FC236}">
                  <a16:creationId xmlns:a16="http://schemas.microsoft.com/office/drawing/2014/main" id="{6776D1E1-75ED-47D9-85D9-CDA28F4EB1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12" y="29184"/>
              <a:ext cx="813285" cy="744279"/>
            </a:xfrm>
            <a:prstGeom prst="rect">
              <a:avLst/>
            </a:prstGeom>
            <a:solidFill>
              <a:schemeClr val="accent3">
                <a:lumMod val="60000"/>
                <a:lumOff val="40000"/>
                <a:alpha val="0"/>
              </a:schemeClr>
            </a:solidFill>
          </p:spPr>
        </p:pic>
        <p:pic>
          <p:nvPicPr>
            <p:cNvPr id="8" name="Picture 7">
              <a:extLst>
                <a:ext uri="{FF2B5EF4-FFF2-40B4-BE49-F238E27FC236}">
                  <a16:creationId xmlns:a16="http://schemas.microsoft.com/office/drawing/2014/main" id="{5D5BC2E4-6F93-416F-836E-30BD070568A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17233" y="0"/>
              <a:ext cx="884469" cy="773463"/>
            </a:xfrm>
            <a:prstGeom prst="rect">
              <a:avLst/>
            </a:prstGeom>
            <a:noFill/>
            <a:ln>
              <a:noFill/>
            </a:ln>
          </p:spPr>
        </p:pic>
      </p:grpSp>
      <p:sp>
        <p:nvSpPr>
          <p:cNvPr id="5" name="Rectangle: Rounded Corners 4">
            <a:extLst>
              <a:ext uri="{FF2B5EF4-FFF2-40B4-BE49-F238E27FC236}">
                <a16:creationId xmlns:a16="http://schemas.microsoft.com/office/drawing/2014/main" id="{4B5B2E64-D72C-4597-A262-5D93A7FE8146}"/>
              </a:ext>
            </a:extLst>
          </p:cNvPr>
          <p:cNvSpPr/>
          <p:nvPr/>
        </p:nvSpPr>
        <p:spPr>
          <a:xfrm>
            <a:off x="772082" y="2660457"/>
            <a:ext cx="11345219" cy="3143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E1A502CE-C225-4E05-AFEE-4D92D394316A}"/>
              </a:ext>
            </a:extLst>
          </p:cNvPr>
          <p:cNvPicPr>
            <a:picLocks noChangeAspect="1"/>
          </p:cNvPicPr>
          <p:nvPr/>
        </p:nvPicPr>
        <p:blipFill>
          <a:blip r:embed="rId6"/>
          <a:stretch>
            <a:fillRect/>
          </a:stretch>
        </p:blipFill>
        <p:spPr>
          <a:xfrm>
            <a:off x="74699" y="2304288"/>
            <a:ext cx="741558" cy="493473"/>
          </a:xfrm>
          <a:prstGeom prst="rect">
            <a:avLst/>
          </a:prstGeom>
        </p:spPr>
      </p:pic>
    </p:spTree>
    <p:extLst>
      <p:ext uri="{BB962C8B-B14F-4D97-AF65-F5344CB8AC3E}">
        <p14:creationId xmlns:p14="http://schemas.microsoft.com/office/powerpoint/2010/main" val="138038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490E6C5-0320-40C1-8482-B64EAF310BF9}"/>
              </a:ext>
            </a:extLst>
          </p:cNvPr>
          <p:cNvSpPr>
            <a:spLocks noGrp="1"/>
          </p:cNvSpPr>
          <p:nvPr>
            <p:ph type="title"/>
          </p:nvPr>
        </p:nvSpPr>
        <p:spPr>
          <a:xfrm>
            <a:off x="3093720" y="131032"/>
            <a:ext cx="5721096" cy="1122299"/>
          </a:xfrm>
        </p:spPr>
        <p:txBody>
          <a:bodyPr>
            <a:normAutofit fontScale="90000"/>
          </a:bodyPr>
          <a:lstStyle/>
          <a:p>
            <a:r>
              <a:rPr lang="en-GB" sz="4000" b="1" u="sng" dirty="0">
                <a:latin typeface="Comic Sans MS" panose="030F0702030302020204" pitchFamily="66" charset="0"/>
              </a:rPr>
              <a:t>How to help at home</a:t>
            </a:r>
            <a:br>
              <a:rPr lang="en-GB" sz="4000" dirty="0">
                <a:latin typeface="Comic Sans MS" panose="030F0702030302020204" pitchFamily="66" charset="0"/>
              </a:rPr>
            </a:br>
            <a:endParaRPr lang="en-GB" sz="4000" dirty="0">
              <a:latin typeface="Comic Sans MS" panose="030F0702030302020204" pitchFamily="66" charset="0"/>
            </a:endParaRPr>
          </a:p>
        </p:txBody>
      </p:sp>
      <p:grpSp>
        <p:nvGrpSpPr>
          <p:cNvPr id="11" name="Group 10">
            <a:extLst>
              <a:ext uri="{FF2B5EF4-FFF2-40B4-BE49-F238E27FC236}">
                <a16:creationId xmlns:a16="http://schemas.microsoft.com/office/drawing/2014/main" id="{1FC1C859-7047-4ED9-9072-FDB6C959BF61}"/>
              </a:ext>
            </a:extLst>
          </p:cNvPr>
          <p:cNvGrpSpPr/>
          <p:nvPr/>
        </p:nvGrpSpPr>
        <p:grpSpPr>
          <a:xfrm>
            <a:off x="4403118" y="858127"/>
            <a:ext cx="3810881" cy="2405561"/>
            <a:chOff x="347472" y="783980"/>
            <a:chExt cx="4541520" cy="2783692"/>
          </a:xfrm>
        </p:grpSpPr>
        <p:pic>
          <p:nvPicPr>
            <p:cNvPr id="3" name="Picture 2">
              <a:hlinkClick r:id="rId3"/>
              <a:extLst>
                <a:ext uri="{FF2B5EF4-FFF2-40B4-BE49-F238E27FC236}">
                  <a16:creationId xmlns:a16="http://schemas.microsoft.com/office/drawing/2014/main" id="{17A80CEA-F1A4-4BC7-8AA8-4D698D68C3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472" y="783980"/>
              <a:ext cx="4541520" cy="2783692"/>
            </a:xfrm>
            <a:prstGeom prst="rect">
              <a:avLst/>
            </a:prstGeom>
          </p:spPr>
        </p:pic>
        <p:sp>
          <p:nvSpPr>
            <p:cNvPr id="10" name="TextBox 9">
              <a:extLst>
                <a:ext uri="{FF2B5EF4-FFF2-40B4-BE49-F238E27FC236}">
                  <a16:creationId xmlns:a16="http://schemas.microsoft.com/office/drawing/2014/main" id="{F7F80594-347A-4234-B447-E7FF121C6B52}"/>
                </a:ext>
              </a:extLst>
            </p:cNvPr>
            <p:cNvSpPr txBox="1"/>
            <p:nvPr/>
          </p:nvSpPr>
          <p:spPr>
            <a:xfrm>
              <a:off x="1420368" y="976332"/>
              <a:ext cx="2718816" cy="553998"/>
            </a:xfrm>
            <a:prstGeom prst="rect">
              <a:avLst/>
            </a:prstGeom>
            <a:noFill/>
          </p:spPr>
          <p:txBody>
            <a:bodyPr wrap="square" rtlCol="0">
              <a:spAutoFit/>
            </a:bodyPr>
            <a:lstStyle/>
            <a:p>
              <a:r>
                <a:rPr lang="en-GB" sz="3000" dirty="0">
                  <a:latin typeface="Comic Sans MS" panose="030F0702030302020204" pitchFamily="66" charset="0"/>
                </a:rPr>
                <a:t>Parent’s guide</a:t>
              </a:r>
            </a:p>
          </p:txBody>
        </p:sp>
      </p:grpSp>
      <p:grpSp>
        <p:nvGrpSpPr>
          <p:cNvPr id="14" name="Group 13">
            <a:extLst>
              <a:ext uri="{FF2B5EF4-FFF2-40B4-BE49-F238E27FC236}">
                <a16:creationId xmlns:a16="http://schemas.microsoft.com/office/drawing/2014/main" id="{B1094346-2344-4B56-807F-08D261BA0BB5}"/>
              </a:ext>
            </a:extLst>
          </p:cNvPr>
          <p:cNvGrpSpPr/>
          <p:nvPr/>
        </p:nvGrpSpPr>
        <p:grpSpPr>
          <a:xfrm>
            <a:off x="-161134" y="1663183"/>
            <a:ext cx="5464541" cy="4655200"/>
            <a:chOff x="-2684333" y="-5865"/>
            <a:chExt cx="7297959" cy="4779839"/>
          </a:xfrm>
          <a:solidFill>
            <a:schemeClr val="bg1"/>
          </a:solidFill>
        </p:grpSpPr>
        <p:pic>
          <p:nvPicPr>
            <p:cNvPr id="9" name="Picture 8">
              <a:extLst>
                <a:ext uri="{FF2B5EF4-FFF2-40B4-BE49-F238E27FC236}">
                  <a16:creationId xmlns:a16="http://schemas.microsoft.com/office/drawing/2014/main" id="{515C83E3-A093-4B82-B8E8-40616014DF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4333" y="2342983"/>
              <a:ext cx="6561389" cy="2430991"/>
            </a:xfrm>
            <a:prstGeom prst="rect">
              <a:avLst/>
            </a:prstGeom>
            <a:grpFill/>
          </p:spPr>
        </p:pic>
        <p:pic>
          <p:nvPicPr>
            <p:cNvPr id="7" name="Picture 6">
              <a:hlinkClick r:id="rId6" action="ppaction://hlinkfile"/>
              <a:extLst>
                <a:ext uri="{FF2B5EF4-FFF2-40B4-BE49-F238E27FC236}">
                  <a16:creationId xmlns:a16="http://schemas.microsoft.com/office/drawing/2014/main" id="{CF15534C-B5C8-49FD-9431-96B16AAEF3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9366" y="-5865"/>
              <a:ext cx="4119644" cy="2089892"/>
            </a:xfrm>
            <a:prstGeom prst="rect">
              <a:avLst/>
            </a:prstGeom>
            <a:grpFill/>
          </p:spPr>
        </p:pic>
        <p:sp>
          <p:nvSpPr>
            <p:cNvPr id="12" name="TextBox 11">
              <a:extLst>
                <a:ext uri="{FF2B5EF4-FFF2-40B4-BE49-F238E27FC236}">
                  <a16:creationId xmlns:a16="http://schemas.microsoft.com/office/drawing/2014/main" id="{73F801E1-163D-4722-974D-F900347E4175}"/>
                </a:ext>
              </a:extLst>
            </p:cNvPr>
            <p:cNvSpPr txBox="1"/>
            <p:nvPr/>
          </p:nvSpPr>
          <p:spPr>
            <a:xfrm>
              <a:off x="-1799366" y="1705674"/>
              <a:ext cx="6412992" cy="1015663"/>
            </a:xfrm>
            <a:prstGeom prst="rect">
              <a:avLst/>
            </a:prstGeom>
            <a:grpFill/>
          </p:spPr>
          <p:txBody>
            <a:bodyPr wrap="square" rtlCol="0">
              <a:spAutoFit/>
            </a:bodyPr>
            <a:lstStyle/>
            <a:p>
              <a:r>
                <a:rPr lang="en-GB" sz="3000" dirty="0">
                  <a:latin typeface="Comic Sans MS" panose="030F0702030302020204" pitchFamily="66" charset="0"/>
                </a:rPr>
                <a:t>Letter formation and pronunciation guide</a:t>
              </a:r>
            </a:p>
          </p:txBody>
        </p:sp>
      </p:grpSp>
      <p:grpSp>
        <p:nvGrpSpPr>
          <p:cNvPr id="18" name="Group 17">
            <a:extLst>
              <a:ext uri="{FF2B5EF4-FFF2-40B4-BE49-F238E27FC236}">
                <a16:creationId xmlns:a16="http://schemas.microsoft.com/office/drawing/2014/main" id="{97973B71-A1AA-4B91-ACCC-B9D262C3EFEA}"/>
              </a:ext>
            </a:extLst>
          </p:cNvPr>
          <p:cNvGrpSpPr/>
          <p:nvPr/>
        </p:nvGrpSpPr>
        <p:grpSpPr>
          <a:xfrm>
            <a:off x="5051821" y="2524567"/>
            <a:ext cx="7140179" cy="4011665"/>
            <a:chOff x="384571" y="2084027"/>
            <a:chExt cx="7140179" cy="4011665"/>
          </a:xfrm>
        </p:grpSpPr>
        <p:sp>
          <p:nvSpPr>
            <p:cNvPr id="4" name="Content Placeholder 2">
              <a:extLst>
                <a:ext uri="{FF2B5EF4-FFF2-40B4-BE49-F238E27FC236}">
                  <a16:creationId xmlns:a16="http://schemas.microsoft.com/office/drawing/2014/main" id="{EF1329A2-966E-44EE-B581-E59448AD5B1F}"/>
                </a:ext>
              </a:extLst>
            </p:cNvPr>
            <p:cNvSpPr txBox="1">
              <a:spLocks/>
            </p:cNvSpPr>
            <p:nvPr/>
          </p:nvSpPr>
          <p:spPr>
            <a:xfrm>
              <a:off x="384571" y="3788633"/>
              <a:ext cx="6949440" cy="2307059"/>
            </a:xfrm>
            <a:prstGeom prst="rect">
              <a:avLst/>
            </a:prstGeom>
            <a:solidFill>
              <a:schemeClr val="bg1"/>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000" dirty="0">
                  <a:latin typeface="Comic Sans MS" panose="030F0702030302020204" pitchFamily="66" charset="0"/>
                </a:rPr>
                <a:t>Reading Practice books</a:t>
              </a:r>
            </a:p>
            <a:p>
              <a:pPr marL="0" indent="0">
                <a:buFont typeface="Arial" panose="020B0604020202020204" pitchFamily="34" charset="0"/>
                <a:buNone/>
              </a:pPr>
              <a:r>
                <a:rPr lang="en-GB" sz="3000" dirty="0">
                  <a:latin typeface="Comic Sans MS" panose="030F0702030302020204" pitchFamily="66" charset="0"/>
                </a:rPr>
                <a:t>Sharing books – read range of genres and authors, read to children, quality sharing time, reading for pleasure, talk about books – model how to be a reader. </a:t>
              </a:r>
            </a:p>
            <a:p>
              <a:pPr marL="0" indent="0">
                <a:buFont typeface="Arial" panose="020B0604020202020204" pitchFamily="34" charset="0"/>
                <a:buNone/>
              </a:pPr>
              <a:endParaRPr lang="en-GB" sz="3000" dirty="0">
                <a:latin typeface="Comic Sans MS" panose="030F0702030302020204" pitchFamily="66" charset="0"/>
              </a:endParaRPr>
            </a:p>
          </p:txBody>
        </p:sp>
        <p:grpSp>
          <p:nvGrpSpPr>
            <p:cNvPr id="17" name="Group 16">
              <a:extLst>
                <a:ext uri="{FF2B5EF4-FFF2-40B4-BE49-F238E27FC236}">
                  <a16:creationId xmlns:a16="http://schemas.microsoft.com/office/drawing/2014/main" id="{B4184147-FAF4-4AEE-838E-2F4BAB6E9FEC}"/>
                </a:ext>
              </a:extLst>
            </p:cNvPr>
            <p:cNvGrpSpPr/>
            <p:nvPr/>
          </p:nvGrpSpPr>
          <p:grpSpPr>
            <a:xfrm>
              <a:off x="3648979" y="2084027"/>
              <a:ext cx="3875771" cy="2145073"/>
              <a:chOff x="3648979" y="2084027"/>
              <a:chExt cx="3875771" cy="2145073"/>
            </a:xfrm>
          </p:grpSpPr>
          <p:pic>
            <p:nvPicPr>
              <p:cNvPr id="15" name="Picture 14">
                <a:extLst>
                  <a:ext uri="{FF2B5EF4-FFF2-40B4-BE49-F238E27FC236}">
                    <a16:creationId xmlns:a16="http://schemas.microsoft.com/office/drawing/2014/main" id="{2B60F611-F787-403C-B8E2-2A85CA3D1563}"/>
                  </a:ext>
                </a:extLst>
              </p:cNvPr>
              <p:cNvPicPr>
                <a:picLocks noChangeAspect="1"/>
              </p:cNvPicPr>
              <p:nvPr/>
            </p:nvPicPr>
            <p:blipFill>
              <a:blip r:embed="rId8"/>
              <a:stretch>
                <a:fillRect/>
              </a:stretch>
            </p:blipFill>
            <p:spPr>
              <a:xfrm>
                <a:off x="4667250" y="2628900"/>
                <a:ext cx="2857500" cy="1600200"/>
              </a:xfrm>
              <a:prstGeom prst="rect">
                <a:avLst/>
              </a:prstGeom>
            </p:spPr>
          </p:pic>
          <p:pic>
            <p:nvPicPr>
              <p:cNvPr id="16" name="Picture 2" descr="Big Cat Phonics for Little Wandle Letters and Sounds Revised – Pip and Pop:  Phase 2 - Natasha Paul - Paperback">
                <a:extLst>
                  <a:ext uri="{FF2B5EF4-FFF2-40B4-BE49-F238E27FC236}">
                    <a16:creationId xmlns:a16="http://schemas.microsoft.com/office/drawing/2014/main" id="{FB7ED786-A575-4614-B35B-3FFBBE4DDA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8979" y="2084027"/>
                <a:ext cx="916041" cy="86448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9" name="Rectangle: Rounded Corners 18">
            <a:extLst>
              <a:ext uri="{FF2B5EF4-FFF2-40B4-BE49-F238E27FC236}">
                <a16:creationId xmlns:a16="http://schemas.microsoft.com/office/drawing/2014/main" id="{F039CF0E-724B-4E76-896C-E46D12E2E29E}"/>
              </a:ext>
            </a:extLst>
          </p:cNvPr>
          <p:cNvSpPr/>
          <p:nvPr/>
        </p:nvSpPr>
        <p:spPr>
          <a:xfrm>
            <a:off x="-482820" y="1581387"/>
            <a:ext cx="5234701" cy="51174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345DAFCA-8466-4046-8F48-39E1E5376C57}"/>
              </a:ext>
            </a:extLst>
          </p:cNvPr>
          <p:cNvSpPr/>
          <p:nvPr/>
        </p:nvSpPr>
        <p:spPr>
          <a:xfrm>
            <a:off x="7584820" y="2524568"/>
            <a:ext cx="4607180" cy="43534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41CF7DC3-8526-4336-AE5A-28DE6ACD30EC}"/>
              </a:ext>
            </a:extLst>
          </p:cNvPr>
          <p:cNvSpPr/>
          <p:nvPr/>
        </p:nvSpPr>
        <p:spPr>
          <a:xfrm>
            <a:off x="4988818" y="4108704"/>
            <a:ext cx="4607180" cy="27376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BB731794-78E4-4FB3-9241-24A8AE19EA3C}"/>
              </a:ext>
            </a:extLst>
          </p:cNvPr>
          <p:cNvGrpSpPr/>
          <p:nvPr/>
        </p:nvGrpSpPr>
        <p:grpSpPr>
          <a:xfrm>
            <a:off x="38912" y="0"/>
            <a:ext cx="1862790" cy="773463"/>
            <a:chOff x="38912" y="0"/>
            <a:chExt cx="1862790" cy="773463"/>
          </a:xfrm>
        </p:grpSpPr>
        <p:pic>
          <p:nvPicPr>
            <p:cNvPr id="23" name="Content Placeholder 4">
              <a:extLst>
                <a:ext uri="{FF2B5EF4-FFF2-40B4-BE49-F238E27FC236}">
                  <a16:creationId xmlns:a16="http://schemas.microsoft.com/office/drawing/2014/main" id="{D2835606-1CA8-4DEB-BAFF-119EFDEB52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912" y="29184"/>
              <a:ext cx="813285" cy="744279"/>
            </a:xfrm>
            <a:prstGeom prst="rect">
              <a:avLst/>
            </a:prstGeom>
            <a:solidFill>
              <a:schemeClr val="accent3">
                <a:lumMod val="60000"/>
                <a:lumOff val="40000"/>
                <a:alpha val="0"/>
              </a:schemeClr>
            </a:solidFill>
          </p:spPr>
        </p:pic>
        <p:pic>
          <p:nvPicPr>
            <p:cNvPr id="24" name="Picture 23">
              <a:extLst>
                <a:ext uri="{FF2B5EF4-FFF2-40B4-BE49-F238E27FC236}">
                  <a16:creationId xmlns:a16="http://schemas.microsoft.com/office/drawing/2014/main" id="{662DA8A1-CD7A-438D-A23F-3AF03AA6F9B7}"/>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1017233" y="0"/>
              <a:ext cx="884469" cy="773463"/>
            </a:xfrm>
            <a:prstGeom prst="rect">
              <a:avLst/>
            </a:prstGeom>
            <a:noFill/>
            <a:ln>
              <a:noFill/>
            </a:ln>
          </p:spPr>
        </p:pic>
      </p:grpSp>
    </p:spTree>
    <p:extLst>
      <p:ext uri="{BB962C8B-B14F-4D97-AF65-F5344CB8AC3E}">
        <p14:creationId xmlns:p14="http://schemas.microsoft.com/office/powerpoint/2010/main" val="379231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TotalTime>
  <Words>1104</Words>
  <Application>Microsoft Office PowerPoint</Application>
  <PresentationFormat>Widescreen</PresentationFormat>
  <Paragraphs>93</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Comic Sans MS</vt:lpstr>
      <vt:lpstr>Office Theme</vt:lpstr>
      <vt:lpstr> Phonics and Early Reading   Workshop for parents  </vt:lpstr>
      <vt:lpstr>PowerPoint Presentation</vt:lpstr>
      <vt:lpstr>What is phonics? </vt:lpstr>
      <vt:lpstr>PowerPoint Presentation</vt:lpstr>
      <vt:lpstr>Progression of Teaching Reception </vt:lpstr>
      <vt:lpstr>PowerPoint Presentation</vt:lpstr>
      <vt:lpstr>PowerPoint Presentation</vt:lpstr>
      <vt:lpstr>Early Reading</vt:lpstr>
      <vt:lpstr>How to help at home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Blending sound talking</dc:title>
  <dc:creator>Julia Barnard</dc:creator>
  <cp:lastModifiedBy>Julia Barnard</cp:lastModifiedBy>
  <cp:revision>50</cp:revision>
  <dcterms:created xsi:type="dcterms:W3CDTF">2021-11-08T16:06:58Z</dcterms:created>
  <dcterms:modified xsi:type="dcterms:W3CDTF">2021-11-22T16:17:23Z</dcterms:modified>
</cp:coreProperties>
</file>